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73" r:id="rId5"/>
    <p:sldId id="263" r:id="rId6"/>
    <p:sldId id="274" r:id="rId7"/>
    <p:sldId id="271" r:id="rId8"/>
    <p:sldId id="264" r:id="rId9"/>
    <p:sldId id="27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24BD8C-AA1A-CF09-3ABC-31C2A142B54D}" name="Sheryl Jo" initials="SJ" userId="S::sjo@csionline.org::3572b33e-3b5e-457d-9c3b-020172f94b0c" providerId="AD"/>
  <p188:author id="{9E775A8E-7309-B8E3-B9EC-C0B67F234EAE}" name="Allison Reiffer" initials="AR" userId="S::AReiffer@csionline.org::9eef69c0-b219-4914-83e1-b00fb62645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26BBC"/>
    <a:srgbClr val="A66DBE"/>
    <a:srgbClr val="556E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D6B3F-670A-43A9-8079-A546E13DC388}"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C8AF5-859A-460E-9368-A4A1690D53CB}" type="slidenum">
              <a:rPr lang="en-US" smtClean="0"/>
              <a:t>‹#›</a:t>
            </a:fld>
            <a:endParaRPr lang="en-US"/>
          </a:p>
        </p:txBody>
      </p:sp>
    </p:spTree>
    <p:extLst>
      <p:ext uri="{BB962C8B-B14F-4D97-AF65-F5344CB8AC3E}">
        <p14:creationId xmlns:p14="http://schemas.microsoft.com/office/powerpoint/2010/main" val="54157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E4F7-D717-D4DA-53C0-E4E2F61F49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3E1291-F3AC-01CF-D01B-38169D076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9C5718-FCDA-3AAA-78BA-5298FB10C39E}"/>
              </a:ext>
            </a:extLst>
          </p:cNvPr>
          <p:cNvSpPr>
            <a:spLocks noGrp="1"/>
          </p:cNvSpPr>
          <p:nvPr>
            <p:ph type="dt" sz="half" idx="10"/>
          </p:nvPr>
        </p:nvSpPr>
        <p:spPr/>
        <p:txBody>
          <a:bodyPr/>
          <a:lstStyle/>
          <a:p>
            <a:fld id="{238850AD-F33B-4851-B2D7-85C95C49CC6F}" type="datetime1">
              <a:rPr lang="en-US" smtClean="0"/>
              <a:t>10/8/2025</a:t>
            </a:fld>
            <a:endParaRPr lang="en-US"/>
          </a:p>
        </p:txBody>
      </p:sp>
      <p:sp>
        <p:nvSpPr>
          <p:cNvPr id="5" name="Footer Placeholder 4">
            <a:extLst>
              <a:ext uri="{FF2B5EF4-FFF2-40B4-BE49-F238E27FC236}">
                <a16:creationId xmlns:a16="http://schemas.microsoft.com/office/drawing/2014/main" id="{DAA7CBC1-1B68-AA98-FC1C-B8D806037575}"/>
              </a:ext>
            </a:extLst>
          </p:cNvPr>
          <p:cNvSpPr>
            <a:spLocks noGrp="1"/>
          </p:cNvSpPr>
          <p:nvPr>
            <p:ph type="ftr" sz="quarter" idx="11"/>
          </p:nvPr>
        </p:nvSpPr>
        <p:spPr/>
        <p:txBody>
          <a:bodyPr/>
          <a:lstStyle/>
          <a:p>
            <a:r>
              <a:rPr lang="en-US"/>
              <a:t>©2024 Iowa Association of Christian Schools Foundation, This information is adopted and/or derived from work done by the Iowa Association of Christian Schools Foundation, www.iowachristianschools.org.</a:t>
            </a:r>
          </a:p>
        </p:txBody>
      </p:sp>
      <p:sp>
        <p:nvSpPr>
          <p:cNvPr id="6" name="Slide Number Placeholder 5">
            <a:extLst>
              <a:ext uri="{FF2B5EF4-FFF2-40B4-BE49-F238E27FC236}">
                <a16:creationId xmlns:a16="http://schemas.microsoft.com/office/drawing/2014/main" id="{DA89F456-B0F6-330F-A39C-FD1D8D9E13F0}"/>
              </a:ext>
            </a:extLst>
          </p:cNvPr>
          <p:cNvSpPr>
            <a:spLocks noGrp="1"/>
          </p:cNvSpPr>
          <p:nvPr>
            <p:ph type="sldNum" sz="quarter" idx="12"/>
          </p:nvPr>
        </p:nvSpPr>
        <p:spPr/>
        <p:txBody>
          <a:bodyPr/>
          <a:lstStyle/>
          <a:p>
            <a:fld id="{0B28D20A-3B54-0E43-BDBB-35FF22429184}" type="slidenum">
              <a:rPr lang="en-US" smtClean="0"/>
              <a:t>‹#›</a:t>
            </a:fld>
            <a:endParaRPr lang="en-US"/>
          </a:p>
        </p:txBody>
      </p:sp>
    </p:spTree>
    <p:extLst>
      <p:ext uri="{BB962C8B-B14F-4D97-AF65-F5344CB8AC3E}">
        <p14:creationId xmlns:p14="http://schemas.microsoft.com/office/powerpoint/2010/main" val="425437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E0C1-1FDE-DFC1-38E2-86337B811D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2D6B36-AADF-3FF4-8D9B-D14845EFD0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5FE1E-E463-5532-9D57-19DF141D2E9E}"/>
              </a:ext>
            </a:extLst>
          </p:cNvPr>
          <p:cNvSpPr>
            <a:spLocks noGrp="1"/>
          </p:cNvSpPr>
          <p:nvPr>
            <p:ph type="dt" sz="half" idx="10"/>
          </p:nvPr>
        </p:nvSpPr>
        <p:spPr/>
        <p:txBody>
          <a:bodyPr/>
          <a:lstStyle/>
          <a:p>
            <a:fld id="{5D87F972-18C8-4308-A942-7E730545ADB6}" type="datetime1">
              <a:rPr lang="en-US" smtClean="0"/>
              <a:t>10/8/2025</a:t>
            </a:fld>
            <a:endParaRPr lang="en-US"/>
          </a:p>
        </p:txBody>
      </p:sp>
      <p:sp>
        <p:nvSpPr>
          <p:cNvPr id="5" name="Footer Placeholder 4">
            <a:extLst>
              <a:ext uri="{FF2B5EF4-FFF2-40B4-BE49-F238E27FC236}">
                <a16:creationId xmlns:a16="http://schemas.microsoft.com/office/drawing/2014/main" id="{338E179E-3DFD-1B2E-9764-116D322C856E}"/>
              </a:ext>
            </a:extLst>
          </p:cNvPr>
          <p:cNvSpPr>
            <a:spLocks noGrp="1"/>
          </p:cNvSpPr>
          <p:nvPr>
            <p:ph type="ftr" sz="quarter" idx="11"/>
          </p:nvPr>
        </p:nvSpPr>
        <p:spPr/>
        <p:txBody>
          <a:bodyPr/>
          <a:lstStyle/>
          <a:p>
            <a:r>
              <a:rPr lang="en-US"/>
              <a:t>©2024 Iowa Association of Christian Schools Foundation, This information is adopted and/or derived from work done by the Iowa Association of Christian Schools Foundation, www.iowachristianschools.org.</a:t>
            </a:r>
          </a:p>
        </p:txBody>
      </p:sp>
      <p:sp>
        <p:nvSpPr>
          <p:cNvPr id="6" name="Slide Number Placeholder 5">
            <a:extLst>
              <a:ext uri="{FF2B5EF4-FFF2-40B4-BE49-F238E27FC236}">
                <a16:creationId xmlns:a16="http://schemas.microsoft.com/office/drawing/2014/main" id="{C4C16AFC-2196-7B5A-26AD-71F2F374E59F}"/>
              </a:ext>
            </a:extLst>
          </p:cNvPr>
          <p:cNvSpPr>
            <a:spLocks noGrp="1"/>
          </p:cNvSpPr>
          <p:nvPr>
            <p:ph type="sldNum" sz="quarter" idx="12"/>
          </p:nvPr>
        </p:nvSpPr>
        <p:spPr/>
        <p:txBody>
          <a:bodyPr/>
          <a:lstStyle/>
          <a:p>
            <a:fld id="{0B28D20A-3B54-0E43-BDBB-35FF22429184}" type="slidenum">
              <a:rPr lang="en-US" smtClean="0"/>
              <a:t>‹#›</a:t>
            </a:fld>
            <a:endParaRPr lang="en-US"/>
          </a:p>
        </p:txBody>
      </p:sp>
    </p:spTree>
    <p:extLst>
      <p:ext uri="{BB962C8B-B14F-4D97-AF65-F5344CB8AC3E}">
        <p14:creationId xmlns:p14="http://schemas.microsoft.com/office/powerpoint/2010/main" val="242068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9BA92-47A5-6433-4FB4-3A7BE7FE9B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3F0DB-A406-E54F-44FF-5FE577FCB1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828C6-E0E7-F1A6-9050-946D594F92E6}"/>
              </a:ext>
            </a:extLst>
          </p:cNvPr>
          <p:cNvSpPr>
            <a:spLocks noGrp="1"/>
          </p:cNvSpPr>
          <p:nvPr>
            <p:ph type="dt" sz="half" idx="10"/>
          </p:nvPr>
        </p:nvSpPr>
        <p:spPr/>
        <p:txBody>
          <a:bodyPr/>
          <a:lstStyle/>
          <a:p>
            <a:fld id="{541F7F3B-3EC2-44D6-A25B-94DB0E3665CA}" type="datetime1">
              <a:rPr lang="en-US" smtClean="0"/>
              <a:t>10/8/2025</a:t>
            </a:fld>
            <a:endParaRPr lang="en-US"/>
          </a:p>
        </p:txBody>
      </p:sp>
      <p:sp>
        <p:nvSpPr>
          <p:cNvPr id="5" name="Footer Placeholder 4">
            <a:extLst>
              <a:ext uri="{FF2B5EF4-FFF2-40B4-BE49-F238E27FC236}">
                <a16:creationId xmlns:a16="http://schemas.microsoft.com/office/drawing/2014/main" id="{1BF77265-6CDF-2205-C3FC-8BF296E191AA}"/>
              </a:ext>
            </a:extLst>
          </p:cNvPr>
          <p:cNvSpPr>
            <a:spLocks noGrp="1"/>
          </p:cNvSpPr>
          <p:nvPr>
            <p:ph type="ftr" sz="quarter" idx="11"/>
          </p:nvPr>
        </p:nvSpPr>
        <p:spPr/>
        <p:txBody>
          <a:bodyPr/>
          <a:lstStyle/>
          <a:p>
            <a:r>
              <a:rPr lang="en-US"/>
              <a:t>©2024 Iowa Association of Christian Schools Foundation, This information is adopted and/or derived from work done by the Iowa Association of Christian Schools Foundation, www.iowachristianschools.org.</a:t>
            </a:r>
          </a:p>
        </p:txBody>
      </p:sp>
      <p:sp>
        <p:nvSpPr>
          <p:cNvPr id="6" name="Slide Number Placeholder 5">
            <a:extLst>
              <a:ext uri="{FF2B5EF4-FFF2-40B4-BE49-F238E27FC236}">
                <a16:creationId xmlns:a16="http://schemas.microsoft.com/office/drawing/2014/main" id="{B7977A7F-7E23-6EDD-7003-F2DFBADE1CA9}"/>
              </a:ext>
            </a:extLst>
          </p:cNvPr>
          <p:cNvSpPr>
            <a:spLocks noGrp="1"/>
          </p:cNvSpPr>
          <p:nvPr>
            <p:ph type="sldNum" sz="quarter" idx="12"/>
          </p:nvPr>
        </p:nvSpPr>
        <p:spPr/>
        <p:txBody>
          <a:bodyPr/>
          <a:lstStyle/>
          <a:p>
            <a:fld id="{0B28D20A-3B54-0E43-BDBB-35FF22429184}" type="slidenum">
              <a:rPr lang="en-US" smtClean="0"/>
              <a:t>‹#›</a:t>
            </a:fld>
            <a:endParaRPr lang="en-US"/>
          </a:p>
        </p:txBody>
      </p:sp>
    </p:spTree>
    <p:extLst>
      <p:ext uri="{BB962C8B-B14F-4D97-AF65-F5344CB8AC3E}">
        <p14:creationId xmlns:p14="http://schemas.microsoft.com/office/powerpoint/2010/main" val="146759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9991-0E81-0CCC-F5DE-11E86A19EA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90D93-5D06-2A98-2806-BC55C8E782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54A60-41C8-8613-3872-5D7259A33016}"/>
              </a:ext>
            </a:extLst>
          </p:cNvPr>
          <p:cNvSpPr>
            <a:spLocks noGrp="1"/>
          </p:cNvSpPr>
          <p:nvPr>
            <p:ph type="dt" sz="half" idx="10"/>
          </p:nvPr>
        </p:nvSpPr>
        <p:spPr/>
        <p:txBody>
          <a:bodyPr/>
          <a:lstStyle/>
          <a:p>
            <a:fld id="{65AB7A13-D36E-448C-9212-27FD1A71C91E}" type="datetime1">
              <a:rPr lang="en-US" smtClean="0"/>
              <a:t>10/8/2025</a:t>
            </a:fld>
            <a:endParaRPr lang="en-US"/>
          </a:p>
        </p:txBody>
      </p:sp>
      <p:sp>
        <p:nvSpPr>
          <p:cNvPr id="5" name="Footer Placeholder 4">
            <a:extLst>
              <a:ext uri="{FF2B5EF4-FFF2-40B4-BE49-F238E27FC236}">
                <a16:creationId xmlns:a16="http://schemas.microsoft.com/office/drawing/2014/main" id="{0DDC5DA0-32CA-20FA-A7F2-A1B3AD0F2F1D}"/>
              </a:ext>
            </a:extLst>
          </p:cNvPr>
          <p:cNvSpPr>
            <a:spLocks noGrp="1"/>
          </p:cNvSpPr>
          <p:nvPr>
            <p:ph type="ftr" sz="quarter" idx="11"/>
          </p:nvPr>
        </p:nvSpPr>
        <p:spPr/>
        <p:txBody>
          <a:bodyPr/>
          <a:lstStyle/>
          <a:p>
            <a:r>
              <a:rPr lang="en-US"/>
              <a:t>©2024 Iowa Association of Christian Schools Foundation, This information is adopted and/or derived from work done by the Iowa Association of Christian Schools Foundation, www.iowachristianschools.org.</a:t>
            </a:r>
          </a:p>
        </p:txBody>
      </p:sp>
      <p:sp>
        <p:nvSpPr>
          <p:cNvPr id="6" name="Slide Number Placeholder 5">
            <a:extLst>
              <a:ext uri="{FF2B5EF4-FFF2-40B4-BE49-F238E27FC236}">
                <a16:creationId xmlns:a16="http://schemas.microsoft.com/office/drawing/2014/main" id="{4D97901B-34A5-62A3-36E0-9F8895264036}"/>
              </a:ext>
            </a:extLst>
          </p:cNvPr>
          <p:cNvSpPr>
            <a:spLocks noGrp="1"/>
          </p:cNvSpPr>
          <p:nvPr>
            <p:ph type="sldNum" sz="quarter" idx="12"/>
          </p:nvPr>
        </p:nvSpPr>
        <p:spPr/>
        <p:txBody>
          <a:bodyPr/>
          <a:lstStyle/>
          <a:p>
            <a:fld id="{0B28D20A-3B54-0E43-BDBB-35FF22429184}" type="slidenum">
              <a:rPr lang="en-US" smtClean="0"/>
              <a:t>‹#›</a:t>
            </a:fld>
            <a:endParaRPr lang="en-US"/>
          </a:p>
        </p:txBody>
      </p:sp>
    </p:spTree>
    <p:extLst>
      <p:ext uri="{BB962C8B-B14F-4D97-AF65-F5344CB8AC3E}">
        <p14:creationId xmlns:p14="http://schemas.microsoft.com/office/powerpoint/2010/main" val="9306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8309-C1A2-2116-9325-826B6C26F1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EFB70F-E778-AFF4-935D-07C06202F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6ABFAA-5591-0691-38A3-EB80FADB8534}"/>
              </a:ext>
            </a:extLst>
          </p:cNvPr>
          <p:cNvSpPr>
            <a:spLocks noGrp="1"/>
          </p:cNvSpPr>
          <p:nvPr>
            <p:ph type="dt" sz="half" idx="10"/>
          </p:nvPr>
        </p:nvSpPr>
        <p:spPr/>
        <p:txBody>
          <a:bodyPr/>
          <a:lstStyle/>
          <a:p>
            <a:fld id="{247A2456-7DFF-456A-AFC9-60C6912C7D28}" type="datetime1">
              <a:rPr lang="en-US" smtClean="0"/>
              <a:t>10/8/2025</a:t>
            </a:fld>
            <a:endParaRPr lang="en-US"/>
          </a:p>
        </p:txBody>
      </p:sp>
      <p:sp>
        <p:nvSpPr>
          <p:cNvPr id="5" name="Footer Placeholder 4">
            <a:extLst>
              <a:ext uri="{FF2B5EF4-FFF2-40B4-BE49-F238E27FC236}">
                <a16:creationId xmlns:a16="http://schemas.microsoft.com/office/drawing/2014/main" id="{C1BD4ADA-9536-50B6-E76E-15A4386D6B1E}"/>
              </a:ext>
            </a:extLst>
          </p:cNvPr>
          <p:cNvSpPr>
            <a:spLocks noGrp="1"/>
          </p:cNvSpPr>
          <p:nvPr>
            <p:ph type="ftr" sz="quarter" idx="11"/>
          </p:nvPr>
        </p:nvSpPr>
        <p:spPr/>
        <p:txBody>
          <a:bodyPr/>
          <a:lstStyle/>
          <a:p>
            <a:r>
              <a:rPr lang="en-US"/>
              <a:t>©2024 Iowa Association of Christian Schools Foundation, This information is adopted and/or derived from work done by the Iowa Association of Christian Schools Foundation, www.iowachristianschools.org.</a:t>
            </a:r>
          </a:p>
        </p:txBody>
      </p:sp>
      <p:sp>
        <p:nvSpPr>
          <p:cNvPr id="6" name="Slide Number Placeholder 5">
            <a:extLst>
              <a:ext uri="{FF2B5EF4-FFF2-40B4-BE49-F238E27FC236}">
                <a16:creationId xmlns:a16="http://schemas.microsoft.com/office/drawing/2014/main" id="{9D346BC6-49AF-136D-5422-5FF9B44FFD4B}"/>
              </a:ext>
            </a:extLst>
          </p:cNvPr>
          <p:cNvSpPr>
            <a:spLocks noGrp="1"/>
          </p:cNvSpPr>
          <p:nvPr>
            <p:ph type="sldNum" sz="quarter" idx="12"/>
          </p:nvPr>
        </p:nvSpPr>
        <p:spPr/>
        <p:txBody>
          <a:bodyPr/>
          <a:lstStyle/>
          <a:p>
            <a:fld id="{0B28D20A-3B54-0E43-BDBB-35FF22429184}" type="slidenum">
              <a:rPr lang="en-US" smtClean="0"/>
              <a:t>‹#›</a:t>
            </a:fld>
            <a:endParaRPr lang="en-US"/>
          </a:p>
        </p:txBody>
      </p:sp>
    </p:spTree>
    <p:extLst>
      <p:ext uri="{BB962C8B-B14F-4D97-AF65-F5344CB8AC3E}">
        <p14:creationId xmlns:p14="http://schemas.microsoft.com/office/powerpoint/2010/main" val="118414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BF84-3381-7BBB-A462-81598CA6B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62AE0-F1E3-D674-EC8B-4D44074E53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BF270E-4B99-5DF3-D65B-003D7F7506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12505-8351-AEC8-A34A-579CA5DB7ED0}"/>
              </a:ext>
            </a:extLst>
          </p:cNvPr>
          <p:cNvSpPr>
            <a:spLocks noGrp="1"/>
          </p:cNvSpPr>
          <p:nvPr>
            <p:ph type="dt" sz="half" idx="10"/>
          </p:nvPr>
        </p:nvSpPr>
        <p:spPr/>
        <p:txBody>
          <a:bodyPr/>
          <a:lstStyle/>
          <a:p>
            <a:fld id="{27224BFD-7E54-4382-8E1F-F48F7DD8CF80}" type="datetime1">
              <a:rPr lang="en-US" smtClean="0"/>
              <a:t>10/8/2025</a:t>
            </a:fld>
            <a:endParaRPr lang="en-US"/>
          </a:p>
        </p:txBody>
      </p:sp>
      <p:sp>
        <p:nvSpPr>
          <p:cNvPr id="6" name="Footer Placeholder 5">
            <a:extLst>
              <a:ext uri="{FF2B5EF4-FFF2-40B4-BE49-F238E27FC236}">
                <a16:creationId xmlns:a16="http://schemas.microsoft.com/office/drawing/2014/main" id="{12D6B552-ED1F-8580-2F5A-D8DB00D00943}"/>
              </a:ext>
            </a:extLst>
          </p:cNvPr>
          <p:cNvSpPr>
            <a:spLocks noGrp="1"/>
          </p:cNvSpPr>
          <p:nvPr>
            <p:ph type="ftr" sz="quarter" idx="11"/>
          </p:nvPr>
        </p:nvSpPr>
        <p:spPr/>
        <p:txBody>
          <a:bodyPr/>
          <a:lstStyle/>
          <a:p>
            <a:r>
              <a:rPr lang="en-US"/>
              <a:t>©2024 Iowa Association of Christian Schools Foundation, This information is adopted and/or derived from work done by the Iowa Association of Christian Schools Foundation, www.iowachristianschools.org.</a:t>
            </a:r>
          </a:p>
        </p:txBody>
      </p:sp>
      <p:sp>
        <p:nvSpPr>
          <p:cNvPr id="7" name="Slide Number Placeholder 6">
            <a:extLst>
              <a:ext uri="{FF2B5EF4-FFF2-40B4-BE49-F238E27FC236}">
                <a16:creationId xmlns:a16="http://schemas.microsoft.com/office/drawing/2014/main" id="{21415784-111D-B34E-950E-000E5011CBCE}"/>
              </a:ext>
            </a:extLst>
          </p:cNvPr>
          <p:cNvSpPr>
            <a:spLocks noGrp="1"/>
          </p:cNvSpPr>
          <p:nvPr>
            <p:ph type="sldNum" sz="quarter" idx="12"/>
          </p:nvPr>
        </p:nvSpPr>
        <p:spPr/>
        <p:txBody>
          <a:bodyPr/>
          <a:lstStyle/>
          <a:p>
            <a:fld id="{0B28D20A-3B54-0E43-BDBB-35FF22429184}" type="slidenum">
              <a:rPr lang="en-US" smtClean="0"/>
              <a:t>‹#›</a:t>
            </a:fld>
            <a:endParaRPr lang="en-US"/>
          </a:p>
        </p:txBody>
      </p:sp>
    </p:spTree>
    <p:extLst>
      <p:ext uri="{BB962C8B-B14F-4D97-AF65-F5344CB8AC3E}">
        <p14:creationId xmlns:p14="http://schemas.microsoft.com/office/powerpoint/2010/main" val="193737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3542-21C0-E38D-8787-6E230EAAE7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AEF2F-CA3A-EA6A-1DCD-4FBC9D4750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F33307-F6DD-898D-B01F-47BE9C34F4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D522D6-A2FB-8774-B489-527EB2A61F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208287-F099-BC4B-B005-8DD5220B4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80F12D-200C-B32E-D403-0B411D9920E4}"/>
              </a:ext>
            </a:extLst>
          </p:cNvPr>
          <p:cNvSpPr>
            <a:spLocks noGrp="1"/>
          </p:cNvSpPr>
          <p:nvPr>
            <p:ph type="dt" sz="half" idx="10"/>
          </p:nvPr>
        </p:nvSpPr>
        <p:spPr/>
        <p:txBody>
          <a:bodyPr/>
          <a:lstStyle/>
          <a:p>
            <a:fld id="{9B184266-706A-4887-8658-B4FEBC2A7BCE}" type="datetime1">
              <a:rPr lang="en-US" smtClean="0"/>
              <a:t>10/8/2025</a:t>
            </a:fld>
            <a:endParaRPr lang="en-US"/>
          </a:p>
        </p:txBody>
      </p:sp>
      <p:sp>
        <p:nvSpPr>
          <p:cNvPr id="8" name="Footer Placeholder 7">
            <a:extLst>
              <a:ext uri="{FF2B5EF4-FFF2-40B4-BE49-F238E27FC236}">
                <a16:creationId xmlns:a16="http://schemas.microsoft.com/office/drawing/2014/main" id="{D9688BD1-BDEB-A4DD-94F8-A090C6D0BCA9}"/>
              </a:ext>
            </a:extLst>
          </p:cNvPr>
          <p:cNvSpPr>
            <a:spLocks noGrp="1"/>
          </p:cNvSpPr>
          <p:nvPr>
            <p:ph type="ftr" sz="quarter" idx="11"/>
          </p:nvPr>
        </p:nvSpPr>
        <p:spPr/>
        <p:txBody>
          <a:bodyPr/>
          <a:lstStyle/>
          <a:p>
            <a:r>
              <a:rPr lang="en-US"/>
              <a:t>©2024 Iowa Association of Christian Schools Foundation, This information is adopted and/or derived from work done by the Iowa Association of Christian Schools Foundation, www.iowachristianschools.org.</a:t>
            </a:r>
          </a:p>
        </p:txBody>
      </p:sp>
      <p:sp>
        <p:nvSpPr>
          <p:cNvPr id="9" name="Slide Number Placeholder 8">
            <a:extLst>
              <a:ext uri="{FF2B5EF4-FFF2-40B4-BE49-F238E27FC236}">
                <a16:creationId xmlns:a16="http://schemas.microsoft.com/office/drawing/2014/main" id="{0D8BF683-40A7-680F-F3E4-5521AEFCA1E5}"/>
              </a:ext>
            </a:extLst>
          </p:cNvPr>
          <p:cNvSpPr>
            <a:spLocks noGrp="1"/>
          </p:cNvSpPr>
          <p:nvPr>
            <p:ph type="sldNum" sz="quarter" idx="12"/>
          </p:nvPr>
        </p:nvSpPr>
        <p:spPr/>
        <p:txBody>
          <a:bodyPr/>
          <a:lstStyle/>
          <a:p>
            <a:fld id="{0B28D20A-3B54-0E43-BDBB-35FF22429184}" type="slidenum">
              <a:rPr lang="en-US" smtClean="0"/>
              <a:t>‹#›</a:t>
            </a:fld>
            <a:endParaRPr lang="en-US"/>
          </a:p>
        </p:txBody>
      </p:sp>
    </p:spTree>
    <p:extLst>
      <p:ext uri="{BB962C8B-B14F-4D97-AF65-F5344CB8AC3E}">
        <p14:creationId xmlns:p14="http://schemas.microsoft.com/office/powerpoint/2010/main" val="274224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89EA-2F13-C56E-BEAF-D029333BF6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A3B7F5-CBF6-7BF7-436E-F5E4A95E3C7E}"/>
              </a:ext>
            </a:extLst>
          </p:cNvPr>
          <p:cNvSpPr>
            <a:spLocks noGrp="1"/>
          </p:cNvSpPr>
          <p:nvPr>
            <p:ph type="dt" sz="half" idx="10"/>
          </p:nvPr>
        </p:nvSpPr>
        <p:spPr/>
        <p:txBody>
          <a:bodyPr/>
          <a:lstStyle/>
          <a:p>
            <a:fld id="{B2339F08-3347-4015-8820-2ADC9829C520}" type="datetime1">
              <a:rPr lang="en-US" smtClean="0"/>
              <a:t>10/8/2025</a:t>
            </a:fld>
            <a:endParaRPr lang="en-US"/>
          </a:p>
        </p:txBody>
      </p:sp>
      <p:sp>
        <p:nvSpPr>
          <p:cNvPr id="4" name="Footer Placeholder 3">
            <a:extLst>
              <a:ext uri="{FF2B5EF4-FFF2-40B4-BE49-F238E27FC236}">
                <a16:creationId xmlns:a16="http://schemas.microsoft.com/office/drawing/2014/main" id="{B7BA101A-DB42-4531-86C2-5A261F30F655}"/>
              </a:ext>
            </a:extLst>
          </p:cNvPr>
          <p:cNvSpPr>
            <a:spLocks noGrp="1"/>
          </p:cNvSpPr>
          <p:nvPr>
            <p:ph type="ftr" sz="quarter" idx="11"/>
          </p:nvPr>
        </p:nvSpPr>
        <p:spPr/>
        <p:txBody>
          <a:bodyPr/>
          <a:lstStyle/>
          <a:p>
            <a:r>
              <a:rPr lang="en-US"/>
              <a:t>©2024 Iowa Association of Christian Schools Foundation, This information is adopted and/or derived from work done by the Iowa Association of Christian Schools Foundation, www.iowachristianschools.org.</a:t>
            </a:r>
          </a:p>
        </p:txBody>
      </p:sp>
      <p:sp>
        <p:nvSpPr>
          <p:cNvPr id="5" name="Slide Number Placeholder 4">
            <a:extLst>
              <a:ext uri="{FF2B5EF4-FFF2-40B4-BE49-F238E27FC236}">
                <a16:creationId xmlns:a16="http://schemas.microsoft.com/office/drawing/2014/main" id="{0F38BB5C-1345-36D7-2DA6-B22B1F270C18}"/>
              </a:ext>
            </a:extLst>
          </p:cNvPr>
          <p:cNvSpPr>
            <a:spLocks noGrp="1"/>
          </p:cNvSpPr>
          <p:nvPr>
            <p:ph type="sldNum" sz="quarter" idx="12"/>
          </p:nvPr>
        </p:nvSpPr>
        <p:spPr/>
        <p:txBody>
          <a:bodyPr/>
          <a:lstStyle/>
          <a:p>
            <a:fld id="{0B28D20A-3B54-0E43-BDBB-35FF22429184}" type="slidenum">
              <a:rPr lang="en-US" smtClean="0"/>
              <a:t>‹#›</a:t>
            </a:fld>
            <a:endParaRPr lang="en-US"/>
          </a:p>
        </p:txBody>
      </p:sp>
    </p:spTree>
    <p:extLst>
      <p:ext uri="{BB962C8B-B14F-4D97-AF65-F5344CB8AC3E}">
        <p14:creationId xmlns:p14="http://schemas.microsoft.com/office/powerpoint/2010/main" val="329335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6AAE4-77DC-4857-D4D0-749F0A21CF75}"/>
              </a:ext>
            </a:extLst>
          </p:cNvPr>
          <p:cNvSpPr>
            <a:spLocks noGrp="1"/>
          </p:cNvSpPr>
          <p:nvPr>
            <p:ph type="dt" sz="half" idx="10"/>
          </p:nvPr>
        </p:nvSpPr>
        <p:spPr/>
        <p:txBody>
          <a:bodyPr/>
          <a:lstStyle/>
          <a:p>
            <a:fld id="{AAA0CC09-8D14-4A26-93C2-2092AE41B3F1}" type="datetime1">
              <a:rPr lang="en-US" smtClean="0"/>
              <a:t>10/8/2025</a:t>
            </a:fld>
            <a:endParaRPr lang="en-US"/>
          </a:p>
        </p:txBody>
      </p:sp>
      <p:sp>
        <p:nvSpPr>
          <p:cNvPr id="3" name="Footer Placeholder 2">
            <a:extLst>
              <a:ext uri="{FF2B5EF4-FFF2-40B4-BE49-F238E27FC236}">
                <a16:creationId xmlns:a16="http://schemas.microsoft.com/office/drawing/2014/main" id="{F4F3C43E-305B-598C-5BC7-692D1E72CE08}"/>
              </a:ext>
            </a:extLst>
          </p:cNvPr>
          <p:cNvSpPr>
            <a:spLocks noGrp="1"/>
          </p:cNvSpPr>
          <p:nvPr>
            <p:ph type="ftr" sz="quarter" idx="11"/>
          </p:nvPr>
        </p:nvSpPr>
        <p:spPr/>
        <p:txBody>
          <a:bodyPr/>
          <a:lstStyle/>
          <a:p>
            <a:r>
              <a:rPr lang="en-US"/>
              <a:t>©2024 Iowa Association of Christian Schools Foundation, This information is adopted and/or derived from work done by the Iowa Association of Christian Schools Foundation, www.iowachristianschools.org.</a:t>
            </a:r>
          </a:p>
        </p:txBody>
      </p:sp>
      <p:sp>
        <p:nvSpPr>
          <p:cNvPr id="4" name="Slide Number Placeholder 3">
            <a:extLst>
              <a:ext uri="{FF2B5EF4-FFF2-40B4-BE49-F238E27FC236}">
                <a16:creationId xmlns:a16="http://schemas.microsoft.com/office/drawing/2014/main" id="{C05D3589-ACCA-60AE-75F7-FFE697004527}"/>
              </a:ext>
            </a:extLst>
          </p:cNvPr>
          <p:cNvSpPr>
            <a:spLocks noGrp="1"/>
          </p:cNvSpPr>
          <p:nvPr>
            <p:ph type="sldNum" sz="quarter" idx="12"/>
          </p:nvPr>
        </p:nvSpPr>
        <p:spPr/>
        <p:txBody>
          <a:bodyPr/>
          <a:lstStyle/>
          <a:p>
            <a:fld id="{0B28D20A-3B54-0E43-BDBB-35FF22429184}" type="slidenum">
              <a:rPr lang="en-US" smtClean="0"/>
              <a:t>‹#›</a:t>
            </a:fld>
            <a:endParaRPr lang="en-US"/>
          </a:p>
        </p:txBody>
      </p:sp>
    </p:spTree>
    <p:extLst>
      <p:ext uri="{BB962C8B-B14F-4D97-AF65-F5344CB8AC3E}">
        <p14:creationId xmlns:p14="http://schemas.microsoft.com/office/powerpoint/2010/main" val="123389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03F8-4DA8-6165-C5E5-B640032C1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25743F-62F9-53AC-CAF3-5FD5FC917F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03BCE6-2FA0-C76A-227D-79BE60007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93974-F709-F845-69DC-2A9967A57963}"/>
              </a:ext>
            </a:extLst>
          </p:cNvPr>
          <p:cNvSpPr>
            <a:spLocks noGrp="1"/>
          </p:cNvSpPr>
          <p:nvPr>
            <p:ph type="dt" sz="half" idx="10"/>
          </p:nvPr>
        </p:nvSpPr>
        <p:spPr/>
        <p:txBody>
          <a:bodyPr/>
          <a:lstStyle/>
          <a:p>
            <a:fld id="{7E0DB732-A75C-4F68-A5C8-2E5E011CA520}" type="datetime1">
              <a:rPr lang="en-US" smtClean="0"/>
              <a:t>10/8/2025</a:t>
            </a:fld>
            <a:endParaRPr lang="en-US"/>
          </a:p>
        </p:txBody>
      </p:sp>
      <p:sp>
        <p:nvSpPr>
          <p:cNvPr id="6" name="Footer Placeholder 5">
            <a:extLst>
              <a:ext uri="{FF2B5EF4-FFF2-40B4-BE49-F238E27FC236}">
                <a16:creationId xmlns:a16="http://schemas.microsoft.com/office/drawing/2014/main" id="{59450129-D20D-9E11-F65E-7A4052F06D90}"/>
              </a:ext>
            </a:extLst>
          </p:cNvPr>
          <p:cNvSpPr>
            <a:spLocks noGrp="1"/>
          </p:cNvSpPr>
          <p:nvPr>
            <p:ph type="ftr" sz="quarter" idx="11"/>
          </p:nvPr>
        </p:nvSpPr>
        <p:spPr/>
        <p:txBody>
          <a:bodyPr/>
          <a:lstStyle/>
          <a:p>
            <a:r>
              <a:rPr lang="en-US"/>
              <a:t>©2024 Iowa Association of Christian Schools Foundation, This information is adopted and/or derived from work done by the Iowa Association of Christian Schools Foundation, www.iowachristianschools.org.</a:t>
            </a:r>
          </a:p>
        </p:txBody>
      </p:sp>
      <p:sp>
        <p:nvSpPr>
          <p:cNvPr id="7" name="Slide Number Placeholder 6">
            <a:extLst>
              <a:ext uri="{FF2B5EF4-FFF2-40B4-BE49-F238E27FC236}">
                <a16:creationId xmlns:a16="http://schemas.microsoft.com/office/drawing/2014/main" id="{04CFDB9A-BD82-0086-5AF1-3EE8A6B5D8E2}"/>
              </a:ext>
            </a:extLst>
          </p:cNvPr>
          <p:cNvSpPr>
            <a:spLocks noGrp="1"/>
          </p:cNvSpPr>
          <p:nvPr>
            <p:ph type="sldNum" sz="quarter" idx="12"/>
          </p:nvPr>
        </p:nvSpPr>
        <p:spPr/>
        <p:txBody>
          <a:bodyPr/>
          <a:lstStyle/>
          <a:p>
            <a:fld id="{0B28D20A-3B54-0E43-BDBB-35FF22429184}" type="slidenum">
              <a:rPr lang="en-US" smtClean="0"/>
              <a:t>‹#›</a:t>
            </a:fld>
            <a:endParaRPr lang="en-US"/>
          </a:p>
        </p:txBody>
      </p:sp>
    </p:spTree>
    <p:extLst>
      <p:ext uri="{BB962C8B-B14F-4D97-AF65-F5344CB8AC3E}">
        <p14:creationId xmlns:p14="http://schemas.microsoft.com/office/powerpoint/2010/main" val="320687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D22F-8B8B-E8A6-530A-E43EDE042D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8C663-0F42-3A18-FB35-6D7D3B2C0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BF69E5-AE47-E3FB-4D59-AEB8F12E2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DE4C58-23E0-389D-AF49-C18A1163C2EC}"/>
              </a:ext>
            </a:extLst>
          </p:cNvPr>
          <p:cNvSpPr>
            <a:spLocks noGrp="1"/>
          </p:cNvSpPr>
          <p:nvPr>
            <p:ph type="dt" sz="half" idx="10"/>
          </p:nvPr>
        </p:nvSpPr>
        <p:spPr/>
        <p:txBody>
          <a:bodyPr/>
          <a:lstStyle/>
          <a:p>
            <a:fld id="{978972BD-01EA-4BEB-8B93-097D099D5907}" type="datetime1">
              <a:rPr lang="en-US" smtClean="0"/>
              <a:t>10/8/2025</a:t>
            </a:fld>
            <a:endParaRPr lang="en-US"/>
          </a:p>
        </p:txBody>
      </p:sp>
      <p:sp>
        <p:nvSpPr>
          <p:cNvPr id="6" name="Footer Placeholder 5">
            <a:extLst>
              <a:ext uri="{FF2B5EF4-FFF2-40B4-BE49-F238E27FC236}">
                <a16:creationId xmlns:a16="http://schemas.microsoft.com/office/drawing/2014/main" id="{EF9C24C5-B520-1B75-1091-2846195D94A0}"/>
              </a:ext>
            </a:extLst>
          </p:cNvPr>
          <p:cNvSpPr>
            <a:spLocks noGrp="1"/>
          </p:cNvSpPr>
          <p:nvPr>
            <p:ph type="ftr" sz="quarter" idx="11"/>
          </p:nvPr>
        </p:nvSpPr>
        <p:spPr/>
        <p:txBody>
          <a:bodyPr/>
          <a:lstStyle/>
          <a:p>
            <a:r>
              <a:rPr lang="en-US"/>
              <a:t>©2024 Iowa Association of Christian Schools Foundation, This information is adopted and/or derived from work done by the Iowa Association of Christian Schools Foundation, www.iowachristianschools.org.</a:t>
            </a:r>
          </a:p>
        </p:txBody>
      </p:sp>
      <p:sp>
        <p:nvSpPr>
          <p:cNvPr id="7" name="Slide Number Placeholder 6">
            <a:extLst>
              <a:ext uri="{FF2B5EF4-FFF2-40B4-BE49-F238E27FC236}">
                <a16:creationId xmlns:a16="http://schemas.microsoft.com/office/drawing/2014/main" id="{726293DF-AE98-F96E-FCC9-441147919E68}"/>
              </a:ext>
            </a:extLst>
          </p:cNvPr>
          <p:cNvSpPr>
            <a:spLocks noGrp="1"/>
          </p:cNvSpPr>
          <p:nvPr>
            <p:ph type="sldNum" sz="quarter" idx="12"/>
          </p:nvPr>
        </p:nvSpPr>
        <p:spPr/>
        <p:txBody>
          <a:bodyPr/>
          <a:lstStyle/>
          <a:p>
            <a:fld id="{0B28D20A-3B54-0E43-BDBB-35FF22429184}" type="slidenum">
              <a:rPr lang="en-US" smtClean="0"/>
              <a:t>‹#›</a:t>
            </a:fld>
            <a:endParaRPr lang="en-US"/>
          </a:p>
        </p:txBody>
      </p:sp>
    </p:spTree>
    <p:extLst>
      <p:ext uri="{BB962C8B-B14F-4D97-AF65-F5344CB8AC3E}">
        <p14:creationId xmlns:p14="http://schemas.microsoft.com/office/powerpoint/2010/main" val="219955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15341-B8AA-A646-BFD0-41B5FB7DF3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7F2C83-96DF-4512-A2C1-216F57DB74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22056-AA58-D4EB-4C66-F4B8E5A6A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49D1E-CAD5-4FA6-A611-8B497C45D773}" type="datetime1">
              <a:rPr lang="en-US" smtClean="0"/>
              <a:t>10/8/2025</a:t>
            </a:fld>
            <a:endParaRPr lang="en-US"/>
          </a:p>
        </p:txBody>
      </p:sp>
      <p:sp>
        <p:nvSpPr>
          <p:cNvPr id="5" name="Footer Placeholder 4">
            <a:extLst>
              <a:ext uri="{FF2B5EF4-FFF2-40B4-BE49-F238E27FC236}">
                <a16:creationId xmlns:a16="http://schemas.microsoft.com/office/drawing/2014/main" id="{92FCF86C-0368-168D-8A25-BBFA5471B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©2024 Iowa Association of Christian Schools Foundation, This information is adopted and/or derived from work done by the Iowa Association of Christian Schools Foundation, www.iowachristianschools.org.</a:t>
            </a:r>
          </a:p>
        </p:txBody>
      </p:sp>
      <p:sp>
        <p:nvSpPr>
          <p:cNvPr id="6" name="Slide Number Placeholder 5">
            <a:extLst>
              <a:ext uri="{FF2B5EF4-FFF2-40B4-BE49-F238E27FC236}">
                <a16:creationId xmlns:a16="http://schemas.microsoft.com/office/drawing/2014/main" id="{DFB3932F-92D8-8A85-3E5F-A3EB024A6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8D20A-3B54-0E43-BDBB-35FF22429184}" type="slidenum">
              <a:rPr lang="en-US" smtClean="0"/>
              <a:t>‹#›</a:t>
            </a:fld>
            <a:endParaRPr lang="en-US"/>
          </a:p>
        </p:txBody>
      </p:sp>
    </p:spTree>
    <p:extLst>
      <p:ext uri="{BB962C8B-B14F-4D97-AF65-F5344CB8AC3E}">
        <p14:creationId xmlns:p14="http://schemas.microsoft.com/office/powerpoint/2010/main" val="84802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sionline.org/abou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owachristianschool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josh@iowachristianschools.org" TargetMode="External"/><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sjo@csionlion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40E235-0EF5-6019-A7B7-1474D4518F27}"/>
              </a:ext>
            </a:extLst>
          </p:cNvPr>
          <p:cNvSpPr>
            <a:spLocks noGrp="1"/>
          </p:cNvSpPr>
          <p:nvPr>
            <p:ph type="ftr" sz="quarter" idx="11"/>
          </p:nvPr>
        </p:nvSpPr>
        <p:spPr>
          <a:xfrm>
            <a:off x="1589809" y="6244937"/>
            <a:ext cx="8863445" cy="613063"/>
          </a:xfrm>
        </p:spPr>
        <p:txBody>
          <a:bodyPr/>
          <a:lstStyle/>
          <a:p>
            <a:r>
              <a:rPr lang="en-US"/>
              <a:t>©2024 Iowa Association of Christian Schools Foundation, This information is adopted and/or derived from work done by the Iowa Association of Christian Schools Foundation, www.iowachristianschools.org.</a:t>
            </a:r>
          </a:p>
        </p:txBody>
      </p:sp>
      <p:pic>
        <p:nvPicPr>
          <p:cNvPr id="10" name="Picture 9">
            <a:extLst>
              <a:ext uri="{FF2B5EF4-FFF2-40B4-BE49-F238E27FC236}">
                <a16:creationId xmlns:a16="http://schemas.microsoft.com/office/drawing/2014/main" id="{18DDF2CA-6737-ADD0-BFE9-2919BAD995DE}"/>
              </a:ext>
            </a:extLst>
          </p:cNvPr>
          <p:cNvPicPr>
            <a:picLocks noChangeAspect="1"/>
          </p:cNvPicPr>
          <p:nvPr/>
        </p:nvPicPr>
        <p:blipFill>
          <a:blip r:embed="rId2"/>
          <a:stretch>
            <a:fillRect/>
          </a:stretch>
        </p:blipFill>
        <p:spPr>
          <a:xfrm>
            <a:off x="6492409" y="4357548"/>
            <a:ext cx="4109782" cy="1965261"/>
          </a:xfrm>
          <a:prstGeom prst="rect">
            <a:avLst/>
          </a:prstGeom>
          <a:ln>
            <a:noFill/>
          </a:ln>
        </p:spPr>
      </p:pic>
      <p:pic>
        <p:nvPicPr>
          <p:cNvPr id="17" name="Picture 16" descr="Girl solving mathematical addition">
            <a:extLst>
              <a:ext uri="{FF2B5EF4-FFF2-40B4-BE49-F238E27FC236}">
                <a16:creationId xmlns:a16="http://schemas.microsoft.com/office/drawing/2014/main" id="{53CA8C88-F7EE-7797-D856-D48868F5E3EC}"/>
              </a:ext>
            </a:extLst>
          </p:cNvPr>
          <p:cNvPicPr>
            <a:picLocks noChangeAspect="1"/>
          </p:cNvPicPr>
          <p:nvPr/>
        </p:nvPicPr>
        <p:blipFill>
          <a:blip r:embed="rId3"/>
          <a:stretch>
            <a:fillRect/>
          </a:stretch>
        </p:blipFill>
        <p:spPr>
          <a:xfrm>
            <a:off x="-36433" y="0"/>
            <a:ext cx="6468406" cy="4295426"/>
          </a:xfrm>
          <a:prstGeom prst="rect">
            <a:avLst/>
          </a:prstGeom>
        </p:spPr>
      </p:pic>
      <p:sp>
        <p:nvSpPr>
          <p:cNvPr id="21" name="TextBox 20">
            <a:extLst>
              <a:ext uri="{FF2B5EF4-FFF2-40B4-BE49-F238E27FC236}">
                <a16:creationId xmlns:a16="http://schemas.microsoft.com/office/drawing/2014/main" id="{38FFE790-2BB7-DE22-9CE6-57926FE85647}"/>
              </a:ext>
            </a:extLst>
          </p:cNvPr>
          <p:cNvSpPr txBox="1"/>
          <p:nvPr/>
        </p:nvSpPr>
        <p:spPr>
          <a:xfrm>
            <a:off x="6432347" y="397261"/>
            <a:ext cx="5659332" cy="1754326"/>
          </a:xfrm>
          <a:prstGeom prst="rect">
            <a:avLst/>
          </a:prstGeom>
          <a:noFill/>
        </p:spPr>
        <p:txBody>
          <a:bodyPr wrap="square" rtlCol="0">
            <a:spAutoFit/>
          </a:bodyPr>
          <a:lstStyle/>
          <a:p>
            <a:pPr algn="ctr"/>
            <a:r>
              <a:rPr lang="en-US" sz="5400" b="1"/>
              <a:t>Starting A New Christian School</a:t>
            </a:r>
          </a:p>
        </p:txBody>
      </p:sp>
      <p:sp>
        <p:nvSpPr>
          <p:cNvPr id="22" name="TextBox 21">
            <a:extLst>
              <a:ext uri="{FF2B5EF4-FFF2-40B4-BE49-F238E27FC236}">
                <a16:creationId xmlns:a16="http://schemas.microsoft.com/office/drawing/2014/main" id="{D1DABBD3-BD7B-55BC-8BF3-F14A61D3199C}"/>
              </a:ext>
            </a:extLst>
          </p:cNvPr>
          <p:cNvSpPr txBox="1"/>
          <p:nvPr/>
        </p:nvSpPr>
        <p:spPr>
          <a:xfrm>
            <a:off x="7138555" y="2081248"/>
            <a:ext cx="4312227" cy="1200329"/>
          </a:xfrm>
          <a:prstGeom prst="rect">
            <a:avLst/>
          </a:prstGeom>
          <a:noFill/>
        </p:spPr>
        <p:txBody>
          <a:bodyPr wrap="square" lIns="91440" tIns="45720" rIns="91440" bIns="45720" rtlCol="0" anchor="t">
            <a:spAutoFit/>
          </a:bodyPr>
          <a:lstStyle/>
          <a:p>
            <a:pPr algn="ctr"/>
            <a:r>
              <a:rPr lang="en-US" sz="3600" i="1"/>
              <a:t>A Process for Building a Strong Foundation</a:t>
            </a:r>
            <a:endParaRPr lang="en-US" sz="3600" i="1">
              <a:cs typeface="Calibri"/>
            </a:endParaRPr>
          </a:p>
        </p:txBody>
      </p:sp>
      <p:pic>
        <p:nvPicPr>
          <p:cNvPr id="4" name="Picture 3" descr="A blue and black logo&#10;&#10;AI-generated content may be incorrect.">
            <a:extLst>
              <a:ext uri="{FF2B5EF4-FFF2-40B4-BE49-F238E27FC236}">
                <a16:creationId xmlns:a16="http://schemas.microsoft.com/office/drawing/2014/main" id="{E8307570-BD34-D90F-2E0C-29853C31344D}"/>
              </a:ext>
            </a:extLst>
          </p:cNvPr>
          <p:cNvPicPr>
            <a:picLocks noChangeAspect="1"/>
          </p:cNvPicPr>
          <p:nvPr/>
        </p:nvPicPr>
        <p:blipFill>
          <a:blip r:embed="rId4"/>
          <a:stretch>
            <a:fillRect/>
          </a:stretch>
        </p:blipFill>
        <p:spPr>
          <a:xfrm>
            <a:off x="1981849" y="4643614"/>
            <a:ext cx="3921111" cy="1319569"/>
          </a:xfrm>
          <a:prstGeom prst="rect">
            <a:avLst/>
          </a:prstGeom>
        </p:spPr>
      </p:pic>
    </p:spTree>
    <p:extLst>
      <p:ext uri="{BB962C8B-B14F-4D97-AF65-F5344CB8AC3E}">
        <p14:creationId xmlns:p14="http://schemas.microsoft.com/office/powerpoint/2010/main" val="38954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ADE6-2A94-E3C7-75E4-F59B09825218}"/>
              </a:ext>
            </a:extLst>
          </p:cNvPr>
          <p:cNvSpPr>
            <a:spLocks noGrp="1"/>
          </p:cNvSpPr>
          <p:nvPr>
            <p:ph type="title"/>
          </p:nvPr>
        </p:nvSpPr>
        <p:spPr>
          <a:xfrm>
            <a:off x="3121572" y="568171"/>
            <a:ext cx="8261130" cy="1552452"/>
          </a:xfrm>
        </p:spPr>
        <p:txBody>
          <a:bodyPr>
            <a:normAutofit/>
          </a:bodyPr>
          <a:lstStyle/>
          <a:p>
            <a:pPr algn="ctr"/>
            <a:r>
              <a:rPr lang="en-US" b="1" dirty="0"/>
              <a:t>About Christian Schools International (CSI)</a:t>
            </a:r>
          </a:p>
        </p:txBody>
      </p:sp>
      <p:sp>
        <p:nvSpPr>
          <p:cNvPr id="7" name="Content Placeholder 6">
            <a:extLst>
              <a:ext uri="{FF2B5EF4-FFF2-40B4-BE49-F238E27FC236}">
                <a16:creationId xmlns:a16="http://schemas.microsoft.com/office/drawing/2014/main" id="{9B40BE34-807A-2E7B-F494-C35F4114E1BB}"/>
              </a:ext>
            </a:extLst>
          </p:cNvPr>
          <p:cNvSpPr>
            <a:spLocks noGrp="1"/>
          </p:cNvSpPr>
          <p:nvPr>
            <p:ph idx="1"/>
          </p:nvPr>
        </p:nvSpPr>
        <p:spPr>
          <a:xfrm>
            <a:off x="1269506" y="2120624"/>
            <a:ext cx="10298097" cy="4306810"/>
          </a:xfrm>
        </p:spPr>
        <p:txBody>
          <a:bodyPr>
            <a:normAutofit/>
          </a:bodyPr>
          <a:lstStyle/>
          <a:p>
            <a:r>
              <a:rPr lang="en-US" sz="2400" dirty="0"/>
              <a:t>As a leader in Christian education services, our mission is to support schools in their task of teaching students to know God and his world, and to glorify him through service to others.</a:t>
            </a:r>
          </a:p>
          <a:p>
            <a:r>
              <a:rPr lang="en-US" sz="2400" dirty="0"/>
              <a:t>Founded in 1920, Christian Schools International was the first national organization to exclusively serve Christian schools.</a:t>
            </a:r>
          </a:p>
          <a:p>
            <a:r>
              <a:rPr lang="en-US" sz="2400" dirty="0"/>
              <a:t>We believe faith and learning are inseparably linked, with God’s Word as the foundation for truth found in every academic subject.</a:t>
            </a:r>
          </a:p>
          <a:p>
            <a:r>
              <a:rPr lang="en-US" sz="2400" dirty="0"/>
              <a:t> Whether through accreditation, curriculum, or leadership development, we’re dedicated to increasing the effectiveness of Christian schools as they seek to transform the world for Christ.</a:t>
            </a:r>
          </a:p>
          <a:p>
            <a:pPr marL="0" indent="0" algn="ctr">
              <a:buNone/>
            </a:pPr>
            <a:r>
              <a:rPr lang="en-US" sz="2400" dirty="0">
                <a:hlinkClick r:id="rId2"/>
              </a:rPr>
              <a:t>https://csionline.org/about</a:t>
            </a:r>
            <a:endParaRPr lang="en-US" sz="2400" dirty="0"/>
          </a:p>
          <a:p>
            <a:endParaRPr lang="en-US" dirty="0"/>
          </a:p>
        </p:txBody>
      </p:sp>
      <p:sp>
        <p:nvSpPr>
          <p:cNvPr id="4" name="Footer Placeholder 2">
            <a:extLst>
              <a:ext uri="{FF2B5EF4-FFF2-40B4-BE49-F238E27FC236}">
                <a16:creationId xmlns:a16="http://schemas.microsoft.com/office/drawing/2014/main" id="{7CE96633-56BF-6D0B-B1B6-7F2D4E335D68}"/>
              </a:ext>
            </a:extLst>
          </p:cNvPr>
          <p:cNvSpPr>
            <a:spLocks noGrp="1"/>
          </p:cNvSpPr>
          <p:nvPr>
            <p:ph type="ftr" sz="quarter" idx="11"/>
          </p:nvPr>
        </p:nvSpPr>
        <p:spPr>
          <a:xfrm>
            <a:off x="488272" y="6356350"/>
            <a:ext cx="7665128" cy="365125"/>
          </a:xfrm>
        </p:spPr>
        <p:txBody>
          <a:bodyPr/>
          <a:lstStyle/>
          <a:p>
            <a:pPr algn="l"/>
            <a:r>
              <a:rPr lang="en-US"/>
              <a:t>©2024 Iowa Association of Christian Schools Foundation, This information is adopted and/or derived from work done by the Iowa Association of Christian Schools Foundation, www.iowachristianschools.org.</a:t>
            </a:r>
          </a:p>
        </p:txBody>
      </p:sp>
      <p:pic>
        <p:nvPicPr>
          <p:cNvPr id="3" name="Picture 2">
            <a:extLst>
              <a:ext uri="{FF2B5EF4-FFF2-40B4-BE49-F238E27FC236}">
                <a16:creationId xmlns:a16="http://schemas.microsoft.com/office/drawing/2014/main" id="{2C6141E6-5E66-BAC5-78DE-37C7BCE9EBD9}"/>
              </a:ext>
            </a:extLst>
          </p:cNvPr>
          <p:cNvPicPr>
            <a:picLocks noChangeAspect="1"/>
          </p:cNvPicPr>
          <p:nvPr/>
        </p:nvPicPr>
        <p:blipFill>
          <a:blip r:embed="rId3"/>
          <a:stretch>
            <a:fillRect/>
          </a:stretch>
        </p:blipFill>
        <p:spPr>
          <a:xfrm>
            <a:off x="325821" y="232701"/>
            <a:ext cx="3536517" cy="1691131"/>
          </a:xfrm>
          <a:prstGeom prst="rect">
            <a:avLst/>
          </a:prstGeom>
          <a:ln>
            <a:noFill/>
          </a:ln>
        </p:spPr>
      </p:pic>
    </p:spTree>
    <p:extLst>
      <p:ext uri="{BB962C8B-B14F-4D97-AF65-F5344CB8AC3E}">
        <p14:creationId xmlns:p14="http://schemas.microsoft.com/office/powerpoint/2010/main" val="407025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ADE6-2A94-E3C7-75E4-F59B09825218}"/>
              </a:ext>
            </a:extLst>
          </p:cNvPr>
          <p:cNvSpPr>
            <a:spLocks noGrp="1"/>
          </p:cNvSpPr>
          <p:nvPr>
            <p:ph type="title"/>
          </p:nvPr>
        </p:nvSpPr>
        <p:spPr>
          <a:xfrm>
            <a:off x="3809860" y="397374"/>
            <a:ext cx="8049376" cy="1552452"/>
          </a:xfrm>
        </p:spPr>
        <p:txBody>
          <a:bodyPr>
            <a:normAutofit/>
          </a:bodyPr>
          <a:lstStyle/>
          <a:p>
            <a:pPr algn="ctr"/>
            <a:r>
              <a:rPr lang="en-US" b="1" dirty="0"/>
              <a:t>About the Iowa Association of Christian Schools (IACS)</a:t>
            </a:r>
            <a:endParaRPr lang="en-US" b="1" dirty="0">
              <a:cs typeface="Calibri Light"/>
            </a:endParaRPr>
          </a:p>
        </p:txBody>
      </p:sp>
      <p:sp>
        <p:nvSpPr>
          <p:cNvPr id="7" name="Content Placeholder 6">
            <a:extLst>
              <a:ext uri="{FF2B5EF4-FFF2-40B4-BE49-F238E27FC236}">
                <a16:creationId xmlns:a16="http://schemas.microsoft.com/office/drawing/2014/main" id="{9B40BE34-807A-2E7B-F494-C35F4114E1BB}"/>
              </a:ext>
            </a:extLst>
          </p:cNvPr>
          <p:cNvSpPr>
            <a:spLocks noGrp="1"/>
          </p:cNvSpPr>
          <p:nvPr>
            <p:ph idx="1"/>
          </p:nvPr>
        </p:nvSpPr>
        <p:spPr>
          <a:xfrm>
            <a:off x="1033670" y="2067339"/>
            <a:ext cx="10825566" cy="2325758"/>
          </a:xfrm>
        </p:spPr>
        <p:txBody>
          <a:bodyPr vert="horz" lIns="91440" tIns="45720" rIns="91440" bIns="45720" rtlCol="0" anchor="t">
            <a:normAutofit fontScale="25000" lnSpcReduction="20000"/>
          </a:bodyPr>
          <a:lstStyle/>
          <a:p>
            <a:pPr marL="342900" marR="0" lvl="0" indent="-342900">
              <a:buFont typeface="Helvetica Neue Light"/>
              <a:buChar char="•"/>
              <a:tabLst>
                <a:tab pos="457200" algn="l"/>
              </a:tabLst>
            </a:pPr>
            <a:r>
              <a:rPr lang="en-US" sz="9600" dirty="0">
                <a:effectLst/>
                <a:ea typeface="Times New Roman" panose="02020603050405020304" pitchFamily="18" charset="0"/>
                <a:cs typeface="Aptos" panose="020B0004020202020204" pitchFamily="34" charset="0"/>
              </a:rPr>
              <a:t>Founded in 1976, the mission of IACS is “Strengthening, Growing, and Advocating for Christian Schools in Iowa.”</a:t>
            </a:r>
            <a:endParaRPr lang="en-US" sz="9600" dirty="0">
              <a:effectLst/>
              <a:ea typeface="Aptos" panose="020B0004020202020204" pitchFamily="34" charset="0"/>
              <a:cs typeface="Aptos" panose="020B0004020202020204" pitchFamily="34" charset="0"/>
            </a:endParaRPr>
          </a:p>
          <a:p>
            <a:pPr marL="342900" indent="-342900">
              <a:buFont typeface="Helvetica Neue Light"/>
              <a:buChar char="•"/>
              <a:tabLst>
                <a:tab pos="457200" algn="l"/>
              </a:tabLst>
            </a:pPr>
            <a:r>
              <a:rPr lang="en-US" sz="9600" dirty="0">
                <a:effectLst/>
                <a:ea typeface="Times New Roman" panose="02020603050405020304" pitchFamily="18" charset="0"/>
                <a:cs typeface="Aptos" panose="020B0004020202020204" pitchFamily="34" charset="0"/>
              </a:rPr>
              <a:t>Currently representing 120 Iowa schools, IACS is the only organization created specifically to serve </a:t>
            </a:r>
            <a:r>
              <a:rPr lang="en-US" sz="9600" dirty="0">
                <a:ea typeface="Times New Roman" panose="02020603050405020304" pitchFamily="18" charset="0"/>
                <a:cs typeface="Aptos" panose="020B0004020202020204" pitchFamily="34" charset="0"/>
              </a:rPr>
              <a:t>Iowa </a:t>
            </a:r>
            <a:r>
              <a:rPr lang="en-US" sz="9600" dirty="0">
                <a:effectLst/>
                <a:ea typeface="Times New Roman" panose="02020603050405020304" pitchFamily="18" charset="0"/>
                <a:cs typeface="Aptos" panose="020B0004020202020204" pitchFamily="34" charset="0"/>
              </a:rPr>
              <a:t>Protestant Christian schools.</a:t>
            </a:r>
            <a:r>
              <a:rPr lang="en-US" sz="9600" b="0" i="0" dirty="0">
                <a:solidFill>
                  <a:srgbClr val="333333"/>
                </a:solidFill>
                <a:effectLst/>
                <a:latin typeface="Montserrat" panose="00000500000000000000" pitchFamily="2" charset="0"/>
              </a:rPr>
              <a:t> </a:t>
            </a:r>
          </a:p>
          <a:p>
            <a:pPr marL="342900" indent="-342900">
              <a:buFont typeface="Helvetica Neue Light"/>
              <a:buChar char="•"/>
              <a:tabLst>
                <a:tab pos="457200" algn="l"/>
              </a:tabLst>
            </a:pPr>
            <a:r>
              <a:rPr lang="en-US" sz="9600" dirty="0">
                <a:solidFill>
                  <a:srgbClr val="333333"/>
                </a:solidFill>
              </a:rPr>
              <a:t>We represent </a:t>
            </a:r>
            <a:r>
              <a:rPr lang="en-US" sz="9600" b="0" i="0" dirty="0">
                <a:solidFill>
                  <a:srgbClr val="333333"/>
                </a:solidFill>
                <a:effectLst/>
              </a:rPr>
              <a:t>Christian schools in public policy both by tracking legislation/public policy to provide information to member schools, as well as advocating on behalf of our member schools in the Iowa Legislature.  IACS also educates Iowans on the benefits of school choice programs and Christ-centered education, helping build a culture of educational excellence and school choice in Iowa. </a:t>
            </a:r>
          </a:p>
          <a:p>
            <a:pPr marL="342900" indent="-342900">
              <a:buFont typeface="Helvetica Neue Light"/>
              <a:buChar char="•"/>
              <a:tabLst>
                <a:tab pos="457200" algn="l"/>
              </a:tabLst>
            </a:pPr>
            <a:r>
              <a:rPr lang="en-US" sz="9600" dirty="0">
                <a:effectLst/>
                <a:ea typeface="Times New Roman" panose="02020603050405020304" pitchFamily="18" charset="0"/>
                <a:cs typeface="Aptos" panose="020B0004020202020204" pitchFamily="34" charset="0"/>
              </a:rPr>
              <a:t>IACS is equipped with the unique ability to assist new and established schools in the areas of school improvement, consulting, professional learning, policy, advocacy, and accreditation preparation – all from an Iowa-specific perspective.</a:t>
            </a:r>
          </a:p>
          <a:p>
            <a:pPr marL="342900" indent="-342900">
              <a:buFont typeface="Helvetica Neue Light"/>
              <a:buChar char="•"/>
              <a:tabLst>
                <a:tab pos="457200" algn="l"/>
              </a:tabLst>
            </a:pPr>
            <a:endParaRPr lang="en-US" sz="9600" dirty="0">
              <a:effectLst/>
              <a:ea typeface="Times New Roman" panose="02020603050405020304" pitchFamily="18" charset="0"/>
              <a:cs typeface="Aptos" panose="020B0004020202020204" pitchFamily="34" charset="0"/>
            </a:endParaRPr>
          </a:p>
          <a:p>
            <a:pPr marL="0" indent="0" algn="ctr">
              <a:buNone/>
              <a:tabLst>
                <a:tab pos="457200" algn="l"/>
              </a:tabLst>
            </a:pPr>
            <a:r>
              <a:rPr lang="en-US" sz="9600" dirty="0">
                <a:ea typeface="Aptos" panose="020B0004020202020204" pitchFamily="34" charset="0"/>
                <a:cs typeface="Aptos" panose="020B0004020202020204" pitchFamily="34" charset="0"/>
                <a:hlinkClick r:id="rId2"/>
              </a:rPr>
              <a:t>https://www.iowachristianschools.org/</a:t>
            </a:r>
            <a:endParaRPr lang="en-US" sz="9600" dirty="0">
              <a:ea typeface="Aptos" panose="020B0004020202020204" pitchFamily="34" charset="0"/>
              <a:cs typeface="Aptos" panose="020B0004020202020204" pitchFamily="34" charset="0"/>
            </a:endParaRPr>
          </a:p>
          <a:p>
            <a:pPr marL="0" indent="0" algn="ctr">
              <a:buNone/>
              <a:tabLst>
                <a:tab pos="457200" algn="l"/>
              </a:tabLst>
            </a:pPr>
            <a:endParaRPr lang="en-US" sz="9600" dirty="0">
              <a:effectLst/>
              <a:ea typeface="Aptos" panose="020B0004020202020204" pitchFamily="34" charset="0"/>
              <a:cs typeface="Aptos" panose="020B0004020202020204" pitchFamily="34" charset="0"/>
            </a:endParaRPr>
          </a:p>
          <a:p>
            <a:pPr marL="0" indent="0">
              <a:buNone/>
              <a:tabLst>
                <a:tab pos="457200" algn="l"/>
              </a:tabLst>
            </a:pPr>
            <a:endParaRPr lang="en-US" sz="2600" dirty="0">
              <a:effectLst/>
              <a:ea typeface="Aptos" panose="020B0004020202020204" pitchFamily="34" charset="0"/>
              <a:cs typeface="Aptos" panose="020B0004020202020204" pitchFamily="34" charset="0"/>
            </a:endParaRPr>
          </a:p>
          <a:p>
            <a:pPr marL="0" marR="0" indent="0">
              <a:buNone/>
            </a:pPr>
            <a:r>
              <a:rPr lang="en-US" sz="2400" dirty="0">
                <a:effectLst/>
                <a:ea typeface="Aptos" panose="020B0004020202020204" pitchFamily="34" charset="0"/>
                <a:cs typeface="Aptos" panose="020B0004020202020204" pitchFamily="34" charset="0"/>
              </a:rPr>
              <a:t> </a:t>
            </a:r>
          </a:p>
          <a:p>
            <a:endParaRPr lang="en-US" dirty="0"/>
          </a:p>
        </p:txBody>
      </p:sp>
      <p:sp>
        <p:nvSpPr>
          <p:cNvPr id="4" name="Footer Placeholder 2">
            <a:extLst>
              <a:ext uri="{FF2B5EF4-FFF2-40B4-BE49-F238E27FC236}">
                <a16:creationId xmlns:a16="http://schemas.microsoft.com/office/drawing/2014/main" id="{7CE96633-56BF-6D0B-B1B6-7F2D4E335D68}"/>
              </a:ext>
            </a:extLst>
          </p:cNvPr>
          <p:cNvSpPr>
            <a:spLocks noGrp="1"/>
          </p:cNvSpPr>
          <p:nvPr>
            <p:ph type="ftr" sz="quarter" idx="11"/>
          </p:nvPr>
        </p:nvSpPr>
        <p:spPr>
          <a:xfrm>
            <a:off x="488272" y="6356350"/>
            <a:ext cx="7665128" cy="365125"/>
          </a:xfrm>
        </p:spPr>
        <p:txBody>
          <a:bodyPr/>
          <a:lstStyle/>
          <a:p>
            <a:pPr algn="l"/>
            <a:r>
              <a:rPr lang="en-US"/>
              <a:t>©2024 Iowa Association of Christian Schools Foundation, This information is adopted and/or derived from work done by the Iowa Association of Christian Schools Foundation, www.iowachristianschools.org.</a:t>
            </a:r>
          </a:p>
        </p:txBody>
      </p:sp>
      <p:pic>
        <p:nvPicPr>
          <p:cNvPr id="3" name="Picture 2">
            <a:extLst>
              <a:ext uri="{FF2B5EF4-FFF2-40B4-BE49-F238E27FC236}">
                <a16:creationId xmlns:a16="http://schemas.microsoft.com/office/drawing/2014/main" id="{4F2E82DA-28A4-0D1A-C522-7536DA82AF40}"/>
              </a:ext>
            </a:extLst>
          </p:cNvPr>
          <p:cNvPicPr>
            <a:picLocks noChangeAspect="1"/>
          </p:cNvPicPr>
          <p:nvPr/>
        </p:nvPicPr>
        <p:blipFill>
          <a:blip r:embed="rId3"/>
          <a:stretch>
            <a:fillRect/>
          </a:stretch>
        </p:blipFill>
        <p:spPr>
          <a:xfrm>
            <a:off x="239827" y="279861"/>
            <a:ext cx="3920068" cy="1316850"/>
          </a:xfrm>
          <a:prstGeom prst="rect">
            <a:avLst/>
          </a:prstGeom>
        </p:spPr>
      </p:pic>
    </p:spTree>
    <p:extLst>
      <p:ext uri="{BB962C8B-B14F-4D97-AF65-F5344CB8AC3E}">
        <p14:creationId xmlns:p14="http://schemas.microsoft.com/office/powerpoint/2010/main" val="425185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Background pattern&#10;&#10;Description automatically generated with medium confidence">
            <a:extLst>
              <a:ext uri="{FF2B5EF4-FFF2-40B4-BE49-F238E27FC236}">
                <a16:creationId xmlns:a16="http://schemas.microsoft.com/office/drawing/2014/main" id="{03ABED27-70A2-E866-090F-F7AF573FEFF1}"/>
              </a:ext>
            </a:extLst>
          </p:cNvPr>
          <p:cNvPicPr>
            <a:picLocks noChangeAspect="1"/>
          </p:cNvPicPr>
          <p:nvPr/>
        </p:nvPicPr>
        <p:blipFill>
          <a:blip r:embed="rId2"/>
          <a:stretch>
            <a:fillRect/>
          </a:stretch>
        </p:blipFill>
        <p:spPr>
          <a:xfrm>
            <a:off x="-9053" y="-54321"/>
            <a:ext cx="12192000" cy="6858000"/>
          </a:xfrm>
          <a:prstGeom prst="rect">
            <a:avLst/>
          </a:prstGeom>
        </p:spPr>
      </p:pic>
      <p:sp>
        <p:nvSpPr>
          <p:cNvPr id="2" name="Title 1">
            <a:extLst>
              <a:ext uri="{FF2B5EF4-FFF2-40B4-BE49-F238E27FC236}">
                <a16:creationId xmlns:a16="http://schemas.microsoft.com/office/drawing/2014/main" id="{9F01ADE6-2A94-E3C7-75E4-F59B09825218}"/>
              </a:ext>
            </a:extLst>
          </p:cNvPr>
          <p:cNvSpPr>
            <a:spLocks noGrp="1"/>
          </p:cNvSpPr>
          <p:nvPr>
            <p:ph type="title"/>
          </p:nvPr>
        </p:nvSpPr>
        <p:spPr>
          <a:xfrm flipH="1">
            <a:off x="3894666" y="733778"/>
            <a:ext cx="2882445" cy="648741"/>
          </a:xfrm>
        </p:spPr>
        <p:txBody>
          <a:bodyPr>
            <a:normAutofit fontScale="90000"/>
          </a:bodyPr>
          <a:lstStyle/>
          <a:p>
            <a:r>
              <a:rPr lang="en-US" b="1" dirty="0"/>
              <a:t>The Process</a:t>
            </a:r>
          </a:p>
        </p:txBody>
      </p:sp>
      <p:sp>
        <p:nvSpPr>
          <p:cNvPr id="7" name="Content Placeholder 6">
            <a:extLst>
              <a:ext uri="{FF2B5EF4-FFF2-40B4-BE49-F238E27FC236}">
                <a16:creationId xmlns:a16="http://schemas.microsoft.com/office/drawing/2014/main" id="{9B40BE34-807A-2E7B-F494-C35F4114E1BB}"/>
              </a:ext>
            </a:extLst>
          </p:cNvPr>
          <p:cNvSpPr>
            <a:spLocks noGrp="1"/>
          </p:cNvSpPr>
          <p:nvPr>
            <p:ph idx="1"/>
          </p:nvPr>
        </p:nvSpPr>
        <p:spPr>
          <a:xfrm>
            <a:off x="3133817" y="1615078"/>
            <a:ext cx="4012706" cy="2720269"/>
          </a:xfrm>
        </p:spPr>
        <p:txBody>
          <a:bodyPr vert="horz" lIns="91440" tIns="45720" rIns="91440" bIns="45720" rtlCol="0" anchor="t">
            <a:normAutofit fontScale="92500" lnSpcReduction="20000"/>
          </a:bodyPr>
          <a:lstStyle/>
          <a:p>
            <a:r>
              <a:rPr lang="en-US" sz="2600" dirty="0"/>
              <a:t>IACS Assigns a Coach</a:t>
            </a:r>
          </a:p>
          <a:p>
            <a:r>
              <a:rPr lang="en-US" sz="2600" dirty="0"/>
              <a:t>Introduction of Coach and Modules</a:t>
            </a:r>
          </a:p>
          <a:p>
            <a:r>
              <a:rPr lang="en-US" sz="2600" dirty="0"/>
              <a:t>Module Checklist</a:t>
            </a:r>
          </a:p>
          <a:p>
            <a:r>
              <a:rPr lang="en-US" sz="2600" dirty="0"/>
              <a:t>Module Resources</a:t>
            </a:r>
          </a:p>
          <a:p>
            <a:r>
              <a:rPr lang="en-US" sz="2600" dirty="0"/>
              <a:t>Coaching between Modules</a:t>
            </a:r>
          </a:p>
          <a:p>
            <a:r>
              <a:rPr lang="en-US" sz="2600" dirty="0"/>
              <a:t>Completion of Modules</a:t>
            </a:r>
          </a:p>
          <a:p>
            <a:pPr marL="0" indent="0">
              <a:buNone/>
            </a:pPr>
            <a:endParaRPr lang="en-US" dirty="0"/>
          </a:p>
          <a:p>
            <a:pPr marL="0" indent="0">
              <a:buNone/>
            </a:pPr>
            <a:endParaRPr lang="en-US" dirty="0"/>
          </a:p>
        </p:txBody>
      </p:sp>
      <p:sp>
        <p:nvSpPr>
          <p:cNvPr id="4" name="Footer Placeholder 2">
            <a:extLst>
              <a:ext uri="{FF2B5EF4-FFF2-40B4-BE49-F238E27FC236}">
                <a16:creationId xmlns:a16="http://schemas.microsoft.com/office/drawing/2014/main" id="{F27901C3-C807-3BF0-0DAF-1FFF35866089}"/>
              </a:ext>
            </a:extLst>
          </p:cNvPr>
          <p:cNvSpPr>
            <a:spLocks noGrp="1"/>
          </p:cNvSpPr>
          <p:nvPr>
            <p:ph type="ftr" sz="quarter" idx="11"/>
          </p:nvPr>
        </p:nvSpPr>
        <p:spPr>
          <a:xfrm>
            <a:off x="488272" y="6356350"/>
            <a:ext cx="7665128" cy="365125"/>
          </a:xfrm>
        </p:spPr>
        <p:txBody>
          <a:bodyPr/>
          <a:lstStyle/>
          <a:p>
            <a:pPr algn="l"/>
            <a:r>
              <a:rPr lang="en-US"/>
              <a:t>©2024 Iowa Association of Christian Schools Foundation, This information is adopted and/or derived from work done by the Iowa Association of Christian Schools Foundation, www.iowachristianschools.org.</a:t>
            </a:r>
          </a:p>
        </p:txBody>
      </p:sp>
      <p:pic>
        <p:nvPicPr>
          <p:cNvPr id="3" name="Picture 2">
            <a:extLst>
              <a:ext uri="{FF2B5EF4-FFF2-40B4-BE49-F238E27FC236}">
                <a16:creationId xmlns:a16="http://schemas.microsoft.com/office/drawing/2014/main" id="{16838D85-94B7-D3EE-4F08-281CFEA84B07}"/>
              </a:ext>
            </a:extLst>
          </p:cNvPr>
          <p:cNvPicPr>
            <a:picLocks noChangeAspect="1"/>
          </p:cNvPicPr>
          <p:nvPr/>
        </p:nvPicPr>
        <p:blipFill>
          <a:blip r:embed="rId3"/>
          <a:stretch>
            <a:fillRect/>
          </a:stretch>
        </p:blipFill>
        <p:spPr>
          <a:xfrm>
            <a:off x="7751687" y="733778"/>
            <a:ext cx="3855176" cy="2903144"/>
          </a:xfrm>
          <a:prstGeom prst="rect">
            <a:avLst/>
          </a:prstGeom>
        </p:spPr>
      </p:pic>
      <p:sp>
        <p:nvSpPr>
          <p:cNvPr id="6" name="TextBox 5">
            <a:extLst>
              <a:ext uri="{FF2B5EF4-FFF2-40B4-BE49-F238E27FC236}">
                <a16:creationId xmlns:a16="http://schemas.microsoft.com/office/drawing/2014/main" id="{AA675389-95E6-70C6-91C3-7CB8E47A1803}"/>
              </a:ext>
            </a:extLst>
          </p:cNvPr>
          <p:cNvSpPr txBox="1"/>
          <p:nvPr/>
        </p:nvSpPr>
        <p:spPr>
          <a:xfrm>
            <a:off x="693683" y="4391970"/>
            <a:ext cx="10449733" cy="1815882"/>
          </a:xfrm>
          <a:prstGeom prst="rect">
            <a:avLst/>
          </a:prstGeom>
          <a:noFill/>
        </p:spPr>
        <p:txBody>
          <a:bodyPr wrap="square">
            <a:spAutoFit/>
          </a:bodyPr>
          <a:lstStyle/>
          <a:p>
            <a:pPr algn="ctr"/>
            <a:r>
              <a:rPr lang="en-US" sz="2800" b="1" dirty="0">
                <a:solidFill>
                  <a:srgbClr val="7030A0"/>
                </a:solidFill>
              </a:rPr>
              <a:t>After completion of the Modules Process and a referral by your Coach, your school may apply for CSI Membership and Candidacy with Provisional Accreditation Status and become eligible for Iowa’s Education Savings Account (ESA) program</a:t>
            </a:r>
          </a:p>
        </p:txBody>
      </p:sp>
      <p:pic>
        <p:nvPicPr>
          <p:cNvPr id="9" name="Picture 8" descr="A blue and black logo&#10;&#10;AI-generated content may be incorrect.">
            <a:extLst>
              <a:ext uri="{FF2B5EF4-FFF2-40B4-BE49-F238E27FC236}">
                <a16:creationId xmlns:a16="http://schemas.microsoft.com/office/drawing/2014/main" id="{1271413E-3E9F-8CA0-99A3-3F9F2D6033E2}"/>
              </a:ext>
            </a:extLst>
          </p:cNvPr>
          <p:cNvPicPr>
            <a:picLocks noChangeAspect="1"/>
          </p:cNvPicPr>
          <p:nvPr/>
        </p:nvPicPr>
        <p:blipFill>
          <a:blip r:embed="rId4"/>
          <a:stretch>
            <a:fillRect/>
          </a:stretch>
        </p:blipFill>
        <p:spPr>
          <a:xfrm>
            <a:off x="10334049" y="6101916"/>
            <a:ext cx="1512103" cy="508867"/>
          </a:xfrm>
          <a:prstGeom prst="rect">
            <a:avLst/>
          </a:prstGeom>
        </p:spPr>
      </p:pic>
    </p:spTree>
    <p:extLst>
      <p:ext uri="{BB962C8B-B14F-4D97-AF65-F5344CB8AC3E}">
        <p14:creationId xmlns:p14="http://schemas.microsoft.com/office/powerpoint/2010/main" val="133543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Background pattern&#10;&#10;Description automatically generated">
            <a:extLst>
              <a:ext uri="{FF2B5EF4-FFF2-40B4-BE49-F238E27FC236}">
                <a16:creationId xmlns:a16="http://schemas.microsoft.com/office/drawing/2014/main" id="{1D5A0D8E-5C6D-C769-97B1-069BAA1E103C}"/>
              </a:ext>
            </a:extLst>
          </p:cNvPr>
          <p:cNvPicPr>
            <a:picLocks noChangeAspect="1"/>
          </p:cNvPicPr>
          <p:nvPr/>
        </p:nvPicPr>
        <p:blipFill>
          <a:blip r:embed="rId2"/>
          <a:stretch>
            <a:fillRect/>
          </a:stretch>
        </p:blipFill>
        <p:spPr>
          <a:xfrm>
            <a:off x="-420130" y="-182999"/>
            <a:ext cx="12612130" cy="7094323"/>
          </a:xfrm>
          <a:prstGeom prst="rect">
            <a:avLst/>
          </a:prstGeom>
        </p:spPr>
      </p:pic>
      <p:sp>
        <p:nvSpPr>
          <p:cNvPr id="2" name="Title 1">
            <a:extLst>
              <a:ext uri="{FF2B5EF4-FFF2-40B4-BE49-F238E27FC236}">
                <a16:creationId xmlns:a16="http://schemas.microsoft.com/office/drawing/2014/main" id="{31F9E63B-48CC-3546-68A9-93C3C733A879}"/>
              </a:ext>
            </a:extLst>
          </p:cNvPr>
          <p:cNvSpPr>
            <a:spLocks noGrp="1"/>
          </p:cNvSpPr>
          <p:nvPr>
            <p:ph type="title"/>
          </p:nvPr>
        </p:nvSpPr>
        <p:spPr>
          <a:xfrm>
            <a:off x="-1" y="267793"/>
            <a:ext cx="3242755" cy="924245"/>
          </a:xfrm>
        </p:spPr>
        <p:txBody>
          <a:bodyPr>
            <a:normAutofit/>
          </a:bodyPr>
          <a:lstStyle/>
          <a:p>
            <a:r>
              <a:rPr lang="en-US" b="1" dirty="0"/>
              <a:t>The Modules</a:t>
            </a:r>
          </a:p>
        </p:txBody>
      </p:sp>
      <p:grpSp>
        <p:nvGrpSpPr>
          <p:cNvPr id="44" name="Group 43">
            <a:extLst>
              <a:ext uri="{FF2B5EF4-FFF2-40B4-BE49-F238E27FC236}">
                <a16:creationId xmlns:a16="http://schemas.microsoft.com/office/drawing/2014/main" id="{632715BC-2659-B56D-291C-D550E8E5AC14}"/>
              </a:ext>
            </a:extLst>
          </p:cNvPr>
          <p:cNvGrpSpPr/>
          <p:nvPr/>
        </p:nvGrpSpPr>
        <p:grpSpPr>
          <a:xfrm>
            <a:off x="1753340" y="-9465"/>
            <a:ext cx="10202895" cy="6555664"/>
            <a:chOff x="1295409" y="2305058"/>
            <a:chExt cx="10032902" cy="7090521"/>
          </a:xfrm>
        </p:grpSpPr>
        <p:grpSp>
          <p:nvGrpSpPr>
            <p:cNvPr id="25" name="Google Shape;79;g256815524b9_0_15">
              <a:extLst>
                <a:ext uri="{FF2B5EF4-FFF2-40B4-BE49-F238E27FC236}">
                  <a16:creationId xmlns:a16="http://schemas.microsoft.com/office/drawing/2014/main" id="{149342BD-458A-BE42-A478-56C82C73C57D}"/>
                </a:ext>
              </a:extLst>
            </p:cNvPr>
            <p:cNvGrpSpPr/>
            <p:nvPr/>
          </p:nvGrpSpPr>
          <p:grpSpPr>
            <a:xfrm>
              <a:off x="2127738" y="2681654"/>
              <a:ext cx="8391990" cy="6713925"/>
              <a:chOff x="2820225" y="891450"/>
              <a:chExt cx="3175200" cy="3175200"/>
            </a:xfrm>
          </p:grpSpPr>
          <p:sp>
            <p:nvSpPr>
              <p:cNvPr id="26" name="Google Shape;80;g256815524b9_0_15">
                <a:extLst>
                  <a:ext uri="{FF2B5EF4-FFF2-40B4-BE49-F238E27FC236}">
                    <a16:creationId xmlns:a16="http://schemas.microsoft.com/office/drawing/2014/main" id="{93E1FE51-9EF1-36ED-2F40-886A04CD49C9}"/>
                  </a:ext>
                </a:extLst>
              </p:cNvPr>
              <p:cNvSpPr/>
              <p:nvPr/>
            </p:nvSpPr>
            <p:spPr>
              <a:xfrm rot="10800000">
                <a:off x="2820225" y="891450"/>
                <a:ext cx="3175200" cy="3175200"/>
              </a:xfrm>
              <a:prstGeom prst="blockArc">
                <a:avLst>
                  <a:gd name="adj1" fmla="val 5399801"/>
                  <a:gd name="adj2" fmla="val 2696385"/>
                  <a:gd name="adj3" fmla="val 10431"/>
                </a:avLst>
              </a:prstGeom>
              <a:solidFill>
                <a:srgbClr val="A1C3FA"/>
              </a:solidFill>
              <a:ln>
                <a:noFill/>
              </a:ln>
            </p:spPr>
            <p:txBody>
              <a:bodyPr spcFirstLastPara="1" wrap="square" lIns="130025" tIns="130025" rIns="130025" bIns="130025" anchor="ctr" anchorCtr="0">
                <a:noAutofit/>
              </a:bodyPr>
              <a:lstStyle/>
              <a:p>
                <a:pPr marL="0" lvl="0" indent="0" algn="l" rtl="0">
                  <a:spcBef>
                    <a:spcPts val="0"/>
                  </a:spcBef>
                  <a:spcAft>
                    <a:spcPts val="0"/>
                  </a:spcAft>
                  <a:buNone/>
                </a:pPr>
                <a:endParaRPr/>
              </a:p>
            </p:txBody>
          </p:sp>
          <p:sp>
            <p:nvSpPr>
              <p:cNvPr id="27" name="Google Shape;81;g256815524b9_0_15">
                <a:extLst>
                  <a:ext uri="{FF2B5EF4-FFF2-40B4-BE49-F238E27FC236}">
                    <a16:creationId xmlns:a16="http://schemas.microsoft.com/office/drawing/2014/main" id="{F7FF0D36-D6AC-3204-4120-588A6C6001C9}"/>
                  </a:ext>
                </a:extLst>
              </p:cNvPr>
              <p:cNvSpPr/>
              <p:nvPr/>
            </p:nvSpPr>
            <p:spPr>
              <a:xfrm rot="10800000">
                <a:off x="3261193" y="1114969"/>
                <a:ext cx="450600" cy="450600"/>
              </a:xfrm>
              <a:prstGeom prst="rtTriangle">
                <a:avLst/>
              </a:prstGeom>
              <a:solidFill>
                <a:srgbClr val="A1C3FA"/>
              </a:solidFill>
              <a:ln>
                <a:noFill/>
              </a:ln>
            </p:spPr>
            <p:txBody>
              <a:bodyPr spcFirstLastPara="1" wrap="square" lIns="130025" tIns="130025" rIns="130025" bIns="130025" anchor="ctr" anchorCtr="0">
                <a:noAutofit/>
              </a:bodyPr>
              <a:lstStyle/>
              <a:p>
                <a:pPr marL="0" lvl="0" indent="0" algn="l" rtl="0">
                  <a:spcBef>
                    <a:spcPts val="0"/>
                  </a:spcBef>
                  <a:spcAft>
                    <a:spcPts val="0"/>
                  </a:spcAft>
                  <a:buNone/>
                </a:pPr>
                <a:endParaRPr/>
              </a:p>
            </p:txBody>
          </p:sp>
        </p:grpSp>
        <p:grpSp>
          <p:nvGrpSpPr>
            <p:cNvPr id="28" name="Google Shape;82;g256815524b9_0_15">
              <a:extLst>
                <a:ext uri="{FF2B5EF4-FFF2-40B4-BE49-F238E27FC236}">
                  <a16:creationId xmlns:a16="http://schemas.microsoft.com/office/drawing/2014/main" id="{A2E5FF56-6DA9-C741-4982-2479C0719EE3}"/>
                </a:ext>
              </a:extLst>
            </p:cNvPr>
            <p:cNvGrpSpPr/>
            <p:nvPr/>
          </p:nvGrpSpPr>
          <p:grpSpPr>
            <a:xfrm>
              <a:off x="1295409" y="4248271"/>
              <a:ext cx="3188727" cy="2267358"/>
              <a:chOff x="2734175" y="3367177"/>
              <a:chExt cx="1332300" cy="914700"/>
            </a:xfrm>
          </p:grpSpPr>
          <p:sp>
            <p:nvSpPr>
              <p:cNvPr id="29" name="Google Shape;83;g256815524b9_0_15">
                <a:extLst>
                  <a:ext uri="{FF2B5EF4-FFF2-40B4-BE49-F238E27FC236}">
                    <a16:creationId xmlns:a16="http://schemas.microsoft.com/office/drawing/2014/main" id="{76FC1F88-BAF9-F18C-0E8A-F59A2AEC1468}"/>
                  </a:ext>
                </a:extLst>
              </p:cNvPr>
              <p:cNvSpPr/>
              <p:nvPr/>
            </p:nvSpPr>
            <p:spPr>
              <a:xfrm>
                <a:off x="2734175" y="3652177"/>
                <a:ext cx="1332300" cy="629700"/>
              </a:xfrm>
              <a:prstGeom prst="rect">
                <a:avLst/>
              </a:prstGeom>
              <a:solidFill>
                <a:srgbClr val="0C58D3"/>
              </a:solidFill>
              <a:ln>
                <a:noFill/>
              </a:ln>
            </p:spPr>
            <p:txBody>
              <a:bodyPr spcFirstLastPara="1" wrap="square" lIns="130025" tIns="130025" rIns="130025" bIns="130025" anchor="t" anchorCtr="0">
                <a:noAutofit/>
              </a:bodyPr>
              <a:lstStyle/>
              <a:p>
                <a:pPr marL="0" lvl="0" indent="0" algn="l" rtl="0">
                  <a:spcBef>
                    <a:spcPts val="0"/>
                  </a:spcBef>
                  <a:spcAft>
                    <a:spcPts val="0"/>
                  </a:spcAft>
                  <a:buNone/>
                </a:pPr>
                <a:r>
                  <a:rPr lang="en-US" sz="1500">
                    <a:solidFill>
                      <a:srgbClr val="FFFFFF"/>
                    </a:solidFill>
                    <a:latin typeface="Roboto"/>
                    <a:ea typeface="Roboto"/>
                    <a:cs typeface="Roboto"/>
                    <a:sym typeface="Roboto"/>
                  </a:rPr>
                  <a:t>furnishings, supplies, employee trainings, orientations, registration, student supervision, safety drills, conferences, traditions, continuous improvement</a:t>
                </a:r>
                <a:endParaRPr sz="2400">
                  <a:solidFill>
                    <a:srgbClr val="FFFFFF"/>
                  </a:solidFill>
                </a:endParaRPr>
              </a:p>
            </p:txBody>
          </p:sp>
          <p:sp>
            <p:nvSpPr>
              <p:cNvPr id="30" name="Google Shape;84;g256815524b9_0_15">
                <a:extLst>
                  <a:ext uri="{FF2B5EF4-FFF2-40B4-BE49-F238E27FC236}">
                    <a16:creationId xmlns:a16="http://schemas.microsoft.com/office/drawing/2014/main" id="{2A855698-045D-8D9B-6484-327492C460D2}"/>
                  </a:ext>
                </a:extLst>
              </p:cNvPr>
              <p:cNvSpPr/>
              <p:nvPr/>
            </p:nvSpPr>
            <p:spPr>
              <a:xfrm>
                <a:off x="2734175" y="3367177"/>
                <a:ext cx="1332300" cy="285000"/>
              </a:xfrm>
              <a:prstGeom prst="round1Rect">
                <a:avLst>
                  <a:gd name="adj" fmla="val 50000"/>
                </a:avLst>
              </a:prstGeom>
              <a:solidFill>
                <a:srgbClr val="0944A1"/>
              </a:solidFill>
              <a:ln>
                <a:noFill/>
              </a:ln>
            </p:spPr>
            <p:txBody>
              <a:bodyPr spcFirstLastPara="1" wrap="square" lIns="130025" tIns="130025" rIns="130025" bIns="130025" anchor="ctr" anchorCtr="0">
                <a:noAutofit/>
              </a:bodyPr>
              <a:lstStyle/>
              <a:p>
                <a:pPr marL="0" lvl="0" indent="0" algn="l" rtl="0">
                  <a:spcBef>
                    <a:spcPts val="0"/>
                  </a:spcBef>
                  <a:spcAft>
                    <a:spcPts val="0"/>
                  </a:spcAft>
                  <a:buNone/>
                </a:pPr>
                <a:r>
                  <a:rPr lang="en-US" sz="2100" b="1">
                    <a:solidFill>
                      <a:srgbClr val="FFFFFF"/>
                    </a:solidFill>
                    <a:latin typeface="Roboto"/>
                    <a:ea typeface="Roboto"/>
                    <a:cs typeface="Roboto"/>
                    <a:sym typeface="Roboto"/>
                  </a:rPr>
                  <a:t>Module 5:  </a:t>
                </a:r>
              </a:p>
              <a:p>
                <a:pPr marL="0" lvl="0" indent="0" algn="l" rtl="0">
                  <a:spcBef>
                    <a:spcPts val="0"/>
                  </a:spcBef>
                  <a:spcAft>
                    <a:spcPts val="0"/>
                  </a:spcAft>
                  <a:buNone/>
                </a:pPr>
                <a:r>
                  <a:rPr lang="en-US" sz="2100" b="1">
                    <a:solidFill>
                      <a:srgbClr val="FFFFFF"/>
                    </a:solidFill>
                    <a:latin typeface="Roboto"/>
                    <a:ea typeface="Roboto"/>
                    <a:cs typeface="Roboto"/>
                    <a:sym typeface="Roboto"/>
                  </a:rPr>
                  <a:t>Finishing Touches</a:t>
                </a:r>
                <a:endParaRPr sz="2100" b="1">
                  <a:solidFill>
                    <a:srgbClr val="FFFFFF"/>
                  </a:solidFill>
                </a:endParaRPr>
              </a:p>
            </p:txBody>
          </p:sp>
        </p:grpSp>
        <p:grpSp>
          <p:nvGrpSpPr>
            <p:cNvPr id="31" name="Google Shape;85;g256815524b9_0_15">
              <a:extLst>
                <a:ext uri="{FF2B5EF4-FFF2-40B4-BE49-F238E27FC236}">
                  <a16:creationId xmlns:a16="http://schemas.microsoft.com/office/drawing/2014/main" id="{2A19B5E5-872B-2979-6392-B1A482608752}"/>
                </a:ext>
              </a:extLst>
            </p:cNvPr>
            <p:cNvGrpSpPr/>
            <p:nvPr/>
          </p:nvGrpSpPr>
          <p:grpSpPr>
            <a:xfrm>
              <a:off x="2785209" y="7128221"/>
              <a:ext cx="3188727" cy="2267358"/>
              <a:chOff x="2734175" y="3367177"/>
              <a:chExt cx="1332300" cy="914700"/>
            </a:xfrm>
          </p:grpSpPr>
          <p:sp>
            <p:nvSpPr>
              <p:cNvPr id="32" name="Google Shape;86;g256815524b9_0_15">
                <a:extLst>
                  <a:ext uri="{FF2B5EF4-FFF2-40B4-BE49-F238E27FC236}">
                    <a16:creationId xmlns:a16="http://schemas.microsoft.com/office/drawing/2014/main" id="{62EC6461-9677-99BB-1832-043FC0661A38}"/>
                  </a:ext>
                </a:extLst>
              </p:cNvPr>
              <p:cNvSpPr/>
              <p:nvPr/>
            </p:nvSpPr>
            <p:spPr>
              <a:xfrm>
                <a:off x="2734175" y="3652177"/>
                <a:ext cx="1332300" cy="629700"/>
              </a:xfrm>
              <a:prstGeom prst="rect">
                <a:avLst/>
              </a:prstGeom>
              <a:solidFill>
                <a:srgbClr val="0C58D3"/>
              </a:solidFill>
              <a:ln>
                <a:noFill/>
              </a:ln>
            </p:spPr>
            <p:txBody>
              <a:bodyPr spcFirstLastPara="1" wrap="square" lIns="130025" tIns="130025" rIns="130025" bIns="130025" anchor="t" anchorCtr="0">
                <a:noAutofit/>
              </a:bodyPr>
              <a:lstStyle/>
              <a:p>
                <a:pPr marL="0" lvl="0" indent="0" algn="l" rtl="0">
                  <a:spcBef>
                    <a:spcPts val="0"/>
                  </a:spcBef>
                  <a:spcAft>
                    <a:spcPts val="0"/>
                  </a:spcAft>
                  <a:buNone/>
                </a:pPr>
                <a:r>
                  <a:rPr lang="en-US" sz="1500">
                    <a:solidFill>
                      <a:srgbClr val="FFFFFF"/>
                    </a:solidFill>
                    <a:latin typeface="Roboto"/>
                    <a:ea typeface="Roboto"/>
                    <a:cs typeface="Roboto"/>
                    <a:sym typeface="Roboto"/>
                  </a:rPr>
                  <a:t>marketing, admissions, lunch, playground, schedule, calendar, co-curricular activities, transportation, security, communication, volunteers, records</a:t>
                </a:r>
                <a:endParaRPr sz="1500">
                  <a:solidFill>
                    <a:srgbClr val="FFFFFF"/>
                  </a:solidFill>
                </a:endParaRPr>
              </a:p>
            </p:txBody>
          </p:sp>
          <p:sp>
            <p:nvSpPr>
              <p:cNvPr id="33" name="Google Shape;87;g256815524b9_0_15">
                <a:extLst>
                  <a:ext uri="{FF2B5EF4-FFF2-40B4-BE49-F238E27FC236}">
                    <a16:creationId xmlns:a16="http://schemas.microsoft.com/office/drawing/2014/main" id="{03B54A5A-EDD6-46F2-1B51-9F6C1D45ECCE}"/>
                  </a:ext>
                </a:extLst>
              </p:cNvPr>
              <p:cNvSpPr/>
              <p:nvPr/>
            </p:nvSpPr>
            <p:spPr>
              <a:xfrm>
                <a:off x="2734175" y="3367177"/>
                <a:ext cx="1332300" cy="285000"/>
              </a:xfrm>
              <a:prstGeom prst="round1Rect">
                <a:avLst>
                  <a:gd name="adj" fmla="val 50000"/>
                </a:avLst>
              </a:prstGeom>
              <a:solidFill>
                <a:srgbClr val="0944A1"/>
              </a:solidFill>
              <a:ln>
                <a:noFill/>
              </a:ln>
            </p:spPr>
            <p:txBody>
              <a:bodyPr spcFirstLastPara="1" wrap="square" lIns="130025" tIns="130025" rIns="130025" bIns="130025" anchor="ctr" anchorCtr="0">
                <a:noAutofit/>
              </a:bodyPr>
              <a:lstStyle/>
              <a:p>
                <a:pPr marL="0" lvl="0" indent="0" algn="l" rtl="0">
                  <a:spcBef>
                    <a:spcPts val="0"/>
                  </a:spcBef>
                  <a:spcAft>
                    <a:spcPts val="0"/>
                  </a:spcAft>
                  <a:buNone/>
                </a:pPr>
                <a:r>
                  <a:rPr lang="en-US" sz="2100" b="1">
                    <a:solidFill>
                      <a:srgbClr val="FFFFFF"/>
                    </a:solidFill>
                    <a:latin typeface="Roboto"/>
                    <a:ea typeface="Roboto"/>
                    <a:cs typeface="Roboto"/>
                    <a:sym typeface="Roboto"/>
                  </a:rPr>
                  <a:t>Module 4:  </a:t>
                </a:r>
              </a:p>
              <a:p>
                <a:pPr marL="0" lvl="0" indent="0" algn="l" rtl="0">
                  <a:spcBef>
                    <a:spcPts val="0"/>
                  </a:spcBef>
                  <a:spcAft>
                    <a:spcPts val="0"/>
                  </a:spcAft>
                  <a:buNone/>
                </a:pPr>
                <a:r>
                  <a:rPr lang="en-US" sz="2100" b="1">
                    <a:solidFill>
                      <a:srgbClr val="FFFFFF"/>
                    </a:solidFill>
                    <a:latin typeface="Roboto"/>
                    <a:ea typeface="Roboto"/>
                    <a:cs typeface="Roboto"/>
                    <a:sym typeface="Roboto"/>
                  </a:rPr>
                  <a:t>Adding Details</a:t>
                </a:r>
                <a:endParaRPr sz="2100" b="1">
                  <a:solidFill>
                    <a:srgbClr val="FFFFFF"/>
                  </a:solidFill>
                </a:endParaRPr>
              </a:p>
            </p:txBody>
          </p:sp>
        </p:grpSp>
        <p:grpSp>
          <p:nvGrpSpPr>
            <p:cNvPr id="34" name="Google Shape;88;g256815524b9_0_15">
              <a:extLst>
                <a:ext uri="{FF2B5EF4-FFF2-40B4-BE49-F238E27FC236}">
                  <a16:creationId xmlns:a16="http://schemas.microsoft.com/office/drawing/2014/main" id="{A727D075-2750-CCD4-58CE-4930E15C06BF}"/>
                </a:ext>
              </a:extLst>
            </p:cNvPr>
            <p:cNvGrpSpPr/>
            <p:nvPr/>
          </p:nvGrpSpPr>
          <p:grpSpPr>
            <a:xfrm>
              <a:off x="6610359" y="7128221"/>
              <a:ext cx="3188727" cy="2267358"/>
              <a:chOff x="2734175" y="3367177"/>
              <a:chExt cx="1332300" cy="914700"/>
            </a:xfrm>
          </p:grpSpPr>
          <p:sp>
            <p:nvSpPr>
              <p:cNvPr id="35" name="Google Shape;89;g256815524b9_0_15">
                <a:extLst>
                  <a:ext uri="{FF2B5EF4-FFF2-40B4-BE49-F238E27FC236}">
                    <a16:creationId xmlns:a16="http://schemas.microsoft.com/office/drawing/2014/main" id="{C9FDBB4F-AA06-E9C7-AA9A-17F4055C7031}"/>
                  </a:ext>
                </a:extLst>
              </p:cNvPr>
              <p:cNvSpPr/>
              <p:nvPr/>
            </p:nvSpPr>
            <p:spPr>
              <a:xfrm>
                <a:off x="2734175" y="3652177"/>
                <a:ext cx="1332300" cy="629700"/>
              </a:xfrm>
              <a:prstGeom prst="rect">
                <a:avLst/>
              </a:prstGeom>
              <a:solidFill>
                <a:srgbClr val="0C58D3"/>
              </a:solidFill>
              <a:ln>
                <a:noFill/>
              </a:ln>
            </p:spPr>
            <p:txBody>
              <a:bodyPr spcFirstLastPara="1" wrap="square" lIns="130025" tIns="130025" rIns="130025" bIns="130025" anchor="t" anchorCtr="0">
                <a:noAutofit/>
              </a:bodyPr>
              <a:lstStyle/>
              <a:p>
                <a:pPr marL="0" lvl="0" indent="0" algn="l" rtl="0">
                  <a:spcBef>
                    <a:spcPts val="0"/>
                  </a:spcBef>
                  <a:spcAft>
                    <a:spcPts val="0"/>
                  </a:spcAft>
                  <a:buNone/>
                </a:pPr>
                <a:r>
                  <a:rPr lang="en-US" sz="1500">
                    <a:solidFill>
                      <a:srgbClr val="FFFFFF"/>
                    </a:solidFill>
                    <a:latin typeface="Roboto"/>
                    <a:ea typeface="Roboto"/>
                    <a:cs typeface="Roboto"/>
                    <a:sym typeface="Roboto"/>
                  </a:rPr>
                  <a:t>curriculum, instructional materials, graduation requirements, technology, assessments, behavior plan, special services, worship opportunities, service opportunities</a:t>
                </a:r>
                <a:endParaRPr sz="1500">
                  <a:solidFill>
                    <a:srgbClr val="FFFFFF"/>
                  </a:solidFill>
                </a:endParaRPr>
              </a:p>
            </p:txBody>
          </p:sp>
          <p:sp>
            <p:nvSpPr>
              <p:cNvPr id="36" name="Google Shape;90;g256815524b9_0_15">
                <a:extLst>
                  <a:ext uri="{FF2B5EF4-FFF2-40B4-BE49-F238E27FC236}">
                    <a16:creationId xmlns:a16="http://schemas.microsoft.com/office/drawing/2014/main" id="{F032ADFC-8DA9-5DE6-FEFB-7C2A61A4783D}"/>
                  </a:ext>
                </a:extLst>
              </p:cNvPr>
              <p:cNvSpPr/>
              <p:nvPr/>
            </p:nvSpPr>
            <p:spPr>
              <a:xfrm>
                <a:off x="2734175" y="3367177"/>
                <a:ext cx="1332300" cy="285000"/>
              </a:xfrm>
              <a:prstGeom prst="round1Rect">
                <a:avLst>
                  <a:gd name="adj" fmla="val 50000"/>
                </a:avLst>
              </a:prstGeom>
              <a:solidFill>
                <a:srgbClr val="0944A1"/>
              </a:solidFill>
              <a:ln>
                <a:noFill/>
              </a:ln>
            </p:spPr>
            <p:txBody>
              <a:bodyPr spcFirstLastPara="1" wrap="square" lIns="130025" tIns="130025" rIns="130025" bIns="130025" anchor="ctr" anchorCtr="0">
                <a:noAutofit/>
              </a:bodyPr>
              <a:lstStyle/>
              <a:p>
                <a:pPr marL="0" lvl="0" indent="0" algn="l" rtl="0">
                  <a:spcBef>
                    <a:spcPts val="0"/>
                  </a:spcBef>
                  <a:spcAft>
                    <a:spcPts val="0"/>
                  </a:spcAft>
                  <a:buNone/>
                </a:pPr>
                <a:r>
                  <a:rPr lang="en-US" sz="2100" b="1">
                    <a:solidFill>
                      <a:srgbClr val="FFFFFF"/>
                    </a:solidFill>
                    <a:latin typeface="Roboto"/>
                    <a:ea typeface="Roboto"/>
                    <a:cs typeface="Roboto"/>
                    <a:sym typeface="Roboto"/>
                  </a:rPr>
                  <a:t>Module 3:  </a:t>
                </a:r>
              </a:p>
              <a:p>
                <a:pPr marL="0" lvl="0" indent="0" algn="l" rtl="0">
                  <a:spcBef>
                    <a:spcPts val="0"/>
                  </a:spcBef>
                  <a:spcAft>
                    <a:spcPts val="0"/>
                  </a:spcAft>
                  <a:buNone/>
                </a:pPr>
                <a:r>
                  <a:rPr lang="en-US" sz="2100" b="1">
                    <a:solidFill>
                      <a:srgbClr val="FFFFFF"/>
                    </a:solidFill>
                    <a:latin typeface="Roboto"/>
                    <a:ea typeface="Roboto"/>
                    <a:cs typeface="Roboto"/>
                    <a:sym typeface="Roboto"/>
                  </a:rPr>
                  <a:t>The Core</a:t>
                </a:r>
                <a:endParaRPr sz="2100" b="1">
                  <a:solidFill>
                    <a:srgbClr val="FFFFFF"/>
                  </a:solidFill>
                </a:endParaRPr>
              </a:p>
            </p:txBody>
          </p:sp>
        </p:grpSp>
        <p:grpSp>
          <p:nvGrpSpPr>
            <p:cNvPr id="37" name="Google Shape;91;g256815524b9_0_15">
              <a:extLst>
                <a:ext uri="{FF2B5EF4-FFF2-40B4-BE49-F238E27FC236}">
                  <a16:creationId xmlns:a16="http://schemas.microsoft.com/office/drawing/2014/main" id="{0C4A1037-8683-70D8-D141-DD2D851DD106}"/>
                </a:ext>
              </a:extLst>
            </p:cNvPr>
            <p:cNvGrpSpPr/>
            <p:nvPr/>
          </p:nvGrpSpPr>
          <p:grpSpPr>
            <a:xfrm>
              <a:off x="4658059" y="2305058"/>
              <a:ext cx="3188727" cy="2267358"/>
              <a:chOff x="2734175" y="3367177"/>
              <a:chExt cx="1332300" cy="914700"/>
            </a:xfrm>
          </p:grpSpPr>
          <p:sp>
            <p:nvSpPr>
              <p:cNvPr id="38" name="Google Shape;92;g256815524b9_0_15">
                <a:extLst>
                  <a:ext uri="{FF2B5EF4-FFF2-40B4-BE49-F238E27FC236}">
                    <a16:creationId xmlns:a16="http://schemas.microsoft.com/office/drawing/2014/main" id="{541DFCCE-36FD-8578-3A3C-421B7D5EDEFF}"/>
                  </a:ext>
                </a:extLst>
              </p:cNvPr>
              <p:cNvSpPr/>
              <p:nvPr/>
            </p:nvSpPr>
            <p:spPr>
              <a:xfrm>
                <a:off x="2734175" y="3652177"/>
                <a:ext cx="1332300" cy="629700"/>
              </a:xfrm>
              <a:prstGeom prst="rect">
                <a:avLst/>
              </a:prstGeom>
              <a:solidFill>
                <a:srgbClr val="0C58D3"/>
              </a:solidFill>
              <a:ln>
                <a:noFill/>
              </a:ln>
            </p:spPr>
            <p:txBody>
              <a:bodyPr spcFirstLastPara="1" wrap="square" lIns="130025" tIns="130025" rIns="130025" bIns="130025" anchor="t" anchorCtr="0">
                <a:noAutofit/>
              </a:bodyPr>
              <a:lstStyle/>
              <a:p>
                <a:pPr marL="0" lvl="0" indent="0" algn="l" rtl="0">
                  <a:spcBef>
                    <a:spcPts val="0"/>
                  </a:spcBef>
                  <a:spcAft>
                    <a:spcPts val="0"/>
                  </a:spcAft>
                  <a:buClr>
                    <a:schemeClr val="dk1"/>
                  </a:buClr>
                  <a:buSzPts val="1100"/>
                  <a:buFont typeface="Arial"/>
                  <a:buNone/>
                </a:pPr>
                <a:r>
                  <a:rPr lang="en-US" sz="1500">
                    <a:solidFill>
                      <a:schemeClr val="lt1"/>
                    </a:solidFill>
                    <a:latin typeface="Roboto"/>
                    <a:ea typeface="Roboto"/>
                    <a:cs typeface="Roboto"/>
                    <a:sym typeface="Roboto"/>
                  </a:rPr>
                  <a:t>planning, purpose, mission, vision, philosophy, educational goals, statement of faith, establishment, governance model, accreditation, insurance, community partnerships</a:t>
                </a:r>
                <a:endParaRPr sz="2400">
                  <a:solidFill>
                    <a:schemeClr val="lt1"/>
                  </a:solidFill>
                </a:endParaRPr>
              </a:p>
              <a:p>
                <a:pPr marL="0" lvl="0" indent="0" algn="l" rtl="0">
                  <a:spcBef>
                    <a:spcPts val="0"/>
                  </a:spcBef>
                  <a:spcAft>
                    <a:spcPts val="0"/>
                  </a:spcAft>
                  <a:buNone/>
                </a:pPr>
                <a:endParaRPr sz="1100">
                  <a:solidFill>
                    <a:srgbClr val="FFFFFF"/>
                  </a:solidFill>
                  <a:latin typeface="Roboto"/>
                  <a:ea typeface="Roboto"/>
                  <a:cs typeface="Roboto"/>
                  <a:sym typeface="Roboto"/>
                </a:endParaRPr>
              </a:p>
            </p:txBody>
          </p:sp>
          <p:sp>
            <p:nvSpPr>
              <p:cNvPr id="39" name="Google Shape;93;g256815524b9_0_15">
                <a:extLst>
                  <a:ext uri="{FF2B5EF4-FFF2-40B4-BE49-F238E27FC236}">
                    <a16:creationId xmlns:a16="http://schemas.microsoft.com/office/drawing/2014/main" id="{778AB009-621B-F243-5D2B-4BECD61124C0}"/>
                  </a:ext>
                </a:extLst>
              </p:cNvPr>
              <p:cNvSpPr/>
              <p:nvPr/>
            </p:nvSpPr>
            <p:spPr>
              <a:xfrm>
                <a:off x="2734175" y="3367177"/>
                <a:ext cx="1332300" cy="285000"/>
              </a:xfrm>
              <a:prstGeom prst="round1Rect">
                <a:avLst>
                  <a:gd name="adj" fmla="val 50000"/>
                </a:avLst>
              </a:prstGeom>
              <a:solidFill>
                <a:srgbClr val="0944A1"/>
              </a:solidFill>
              <a:ln>
                <a:noFill/>
              </a:ln>
            </p:spPr>
            <p:txBody>
              <a:bodyPr spcFirstLastPara="1" wrap="square" lIns="130025" tIns="130025" rIns="130025" bIns="130025" anchor="ctr" anchorCtr="0">
                <a:noAutofit/>
              </a:bodyPr>
              <a:lstStyle/>
              <a:p>
                <a:pPr marL="0" lvl="0" indent="0" algn="l" rtl="0">
                  <a:spcBef>
                    <a:spcPts val="0"/>
                  </a:spcBef>
                  <a:spcAft>
                    <a:spcPts val="0"/>
                  </a:spcAft>
                  <a:buNone/>
                </a:pPr>
                <a:r>
                  <a:rPr lang="en-US" sz="2100" b="1">
                    <a:solidFill>
                      <a:srgbClr val="FFFFFF"/>
                    </a:solidFill>
                    <a:latin typeface="Roboto"/>
                    <a:ea typeface="Roboto"/>
                    <a:cs typeface="Roboto"/>
                    <a:sym typeface="Roboto"/>
                  </a:rPr>
                  <a:t>Module 1:  </a:t>
                </a:r>
              </a:p>
              <a:p>
                <a:pPr marL="0" lvl="0" indent="0" algn="l" rtl="0">
                  <a:spcBef>
                    <a:spcPts val="0"/>
                  </a:spcBef>
                  <a:spcAft>
                    <a:spcPts val="0"/>
                  </a:spcAft>
                  <a:buNone/>
                </a:pPr>
                <a:r>
                  <a:rPr lang="en-US" sz="2100" b="1">
                    <a:solidFill>
                      <a:srgbClr val="FFFFFF"/>
                    </a:solidFill>
                    <a:latin typeface="Roboto"/>
                    <a:ea typeface="Roboto"/>
                    <a:cs typeface="Roboto"/>
                    <a:sym typeface="Roboto"/>
                  </a:rPr>
                  <a:t>A Firm Foundation</a:t>
                </a:r>
                <a:endParaRPr sz="2100" b="1">
                  <a:solidFill>
                    <a:srgbClr val="FFFFFF"/>
                  </a:solidFill>
                </a:endParaRPr>
              </a:p>
            </p:txBody>
          </p:sp>
        </p:grpSp>
        <p:grpSp>
          <p:nvGrpSpPr>
            <p:cNvPr id="40" name="Google Shape;94;g256815524b9_0_15">
              <a:extLst>
                <a:ext uri="{FF2B5EF4-FFF2-40B4-BE49-F238E27FC236}">
                  <a16:creationId xmlns:a16="http://schemas.microsoft.com/office/drawing/2014/main" id="{541CEBAB-9571-69AD-2E98-90990145C3DC}"/>
                </a:ext>
              </a:extLst>
            </p:cNvPr>
            <p:cNvGrpSpPr/>
            <p:nvPr/>
          </p:nvGrpSpPr>
          <p:grpSpPr>
            <a:xfrm>
              <a:off x="8139584" y="4400671"/>
              <a:ext cx="3188727" cy="2267358"/>
              <a:chOff x="2734175" y="3367177"/>
              <a:chExt cx="1332300" cy="914700"/>
            </a:xfrm>
          </p:grpSpPr>
          <p:sp>
            <p:nvSpPr>
              <p:cNvPr id="41" name="Google Shape;95;g256815524b9_0_15">
                <a:extLst>
                  <a:ext uri="{FF2B5EF4-FFF2-40B4-BE49-F238E27FC236}">
                    <a16:creationId xmlns:a16="http://schemas.microsoft.com/office/drawing/2014/main" id="{DDD42B96-22DD-A71A-E389-0620DE2FCA06}"/>
                  </a:ext>
                </a:extLst>
              </p:cNvPr>
              <p:cNvSpPr/>
              <p:nvPr/>
            </p:nvSpPr>
            <p:spPr>
              <a:xfrm>
                <a:off x="2734175" y="3652177"/>
                <a:ext cx="1332300" cy="629700"/>
              </a:xfrm>
              <a:prstGeom prst="rect">
                <a:avLst/>
              </a:prstGeom>
              <a:solidFill>
                <a:srgbClr val="0C58D3"/>
              </a:solidFill>
              <a:ln>
                <a:noFill/>
              </a:ln>
            </p:spPr>
            <p:txBody>
              <a:bodyPr spcFirstLastPara="1" wrap="square" lIns="130025" tIns="130025" rIns="130025" bIns="130025" anchor="t" anchorCtr="0">
                <a:noAutofit/>
              </a:bodyPr>
              <a:lstStyle/>
              <a:p>
                <a:pPr marL="0" lvl="0" indent="0" algn="l" rtl="0">
                  <a:spcBef>
                    <a:spcPts val="0"/>
                  </a:spcBef>
                  <a:spcAft>
                    <a:spcPts val="0"/>
                  </a:spcAft>
                  <a:buNone/>
                </a:pPr>
                <a:r>
                  <a:rPr lang="en-US" sz="1400">
                    <a:solidFill>
                      <a:srgbClr val="FFFFFF"/>
                    </a:solidFill>
                    <a:latin typeface="Roboto"/>
                    <a:ea typeface="Roboto"/>
                    <a:cs typeface="Roboto"/>
                    <a:sym typeface="Roboto"/>
                  </a:rPr>
                  <a:t>facilities, fundraising, parent/student handbook, employee handbook, board policy manual, budget, tuition modeling, tuition support, organizational chart, personnel, hiring process</a:t>
                </a:r>
                <a:endParaRPr sz="1400">
                  <a:solidFill>
                    <a:srgbClr val="FFFFFF"/>
                  </a:solidFill>
                </a:endParaRPr>
              </a:p>
            </p:txBody>
          </p:sp>
          <p:sp>
            <p:nvSpPr>
              <p:cNvPr id="42" name="Google Shape;96;g256815524b9_0_15">
                <a:extLst>
                  <a:ext uri="{FF2B5EF4-FFF2-40B4-BE49-F238E27FC236}">
                    <a16:creationId xmlns:a16="http://schemas.microsoft.com/office/drawing/2014/main" id="{9F148983-48FA-215A-2CEA-D553826AADBE}"/>
                  </a:ext>
                </a:extLst>
              </p:cNvPr>
              <p:cNvSpPr/>
              <p:nvPr/>
            </p:nvSpPr>
            <p:spPr>
              <a:xfrm>
                <a:off x="2734175" y="3367177"/>
                <a:ext cx="1332300" cy="285000"/>
              </a:xfrm>
              <a:prstGeom prst="round1Rect">
                <a:avLst>
                  <a:gd name="adj" fmla="val 50000"/>
                </a:avLst>
              </a:prstGeom>
              <a:solidFill>
                <a:srgbClr val="0944A1"/>
              </a:solidFill>
              <a:ln>
                <a:noFill/>
              </a:ln>
            </p:spPr>
            <p:txBody>
              <a:bodyPr spcFirstLastPara="1" wrap="square" lIns="130025" tIns="130025" rIns="130025" bIns="130025" anchor="ctr" anchorCtr="0">
                <a:noAutofit/>
              </a:bodyPr>
              <a:lstStyle/>
              <a:p>
                <a:pPr marL="0" lvl="0" indent="0" algn="l" rtl="0">
                  <a:spcBef>
                    <a:spcPts val="0"/>
                  </a:spcBef>
                  <a:spcAft>
                    <a:spcPts val="0"/>
                  </a:spcAft>
                  <a:buNone/>
                </a:pPr>
                <a:r>
                  <a:rPr lang="en-US" sz="2100" b="1">
                    <a:solidFill>
                      <a:srgbClr val="FFFFFF"/>
                    </a:solidFill>
                    <a:latin typeface="Roboto"/>
                    <a:ea typeface="Roboto"/>
                    <a:cs typeface="Roboto"/>
                    <a:sym typeface="Roboto"/>
                  </a:rPr>
                  <a:t>Module 2:  </a:t>
                </a:r>
              </a:p>
              <a:p>
                <a:pPr marL="0" lvl="0" indent="0" algn="l" rtl="0">
                  <a:spcBef>
                    <a:spcPts val="0"/>
                  </a:spcBef>
                  <a:spcAft>
                    <a:spcPts val="0"/>
                  </a:spcAft>
                  <a:buNone/>
                </a:pPr>
                <a:r>
                  <a:rPr lang="en-US" sz="2100" b="1">
                    <a:solidFill>
                      <a:srgbClr val="FFFFFF"/>
                    </a:solidFill>
                    <a:latin typeface="Roboto"/>
                    <a:ea typeface="Roboto"/>
                    <a:cs typeface="Roboto"/>
                    <a:sym typeface="Roboto"/>
                  </a:rPr>
                  <a:t>Building Up</a:t>
                </a:r>
                <a:endParaRPr sz="2100" b="1">
                  <a:solidFill>
                    <a:srgbClr val="FFFFFF"/>
                  </a:solidFill>
                </a:endParaRPr>
              </a:p>
            </p:txBody>
          </p:sp>
        </p:grpSp>
        <p:pic>
          <p:nvPicPr>
            <p:cNvPr id="43" name="Google Shape;97;g256815524b9_0_15">
              <a:extLst>
                <a:ext uri="{FF2B5EF4-FFF2-40B4-BE49-F238E27FC236}">
                  <a16:creationId xmlns:a16="http://schemas.microsoft.com/office/drawing/2014/main" id="{9A90FCAA-071C-80D0-649B-8F061CA38CA3}"/>
                </a:ext>
              </a:extLst>
            </p:cNvPr>
            <p:cNvPicPr preferRelativeResize="0"/>
            <p:nvPr/>
          </p:nvPicPr>
          <p:blipFill>
            <a:blip r:embed="rId3">
              <a:alphaModFix/>
            </a:blip>
            <a:stretch>
              <a:fillRect/>
            </a:stretch>
          </p:blipFill>
          <p:spPr>
            <a:xfrm>
              <a:off x="5511851" y="4770774"/>
              <a:ext cx="2020516" cy="2173074"/>
            </a:xfrm>
            <a:prstGeom prst="rect">
              <a:avLst/>
            </a:prstGeom>
            <a:noFill/>
            <a:ln>
              <a:noFill/>
            </a:ln>
          </p:spPr>
        </p:pic>
      </p:grpSp>
      <p:sp>
        <p:nvSpPr>
          <p:cNvPr id="6" name="Footer Placeholder 2">
            <a:extLst>
              <a:ext uri="{FF2B5EF4-FFF2-40B4-BE49-F238E27FC236}">
                <a16:creationId xmlns:a16="http://schemas.microsoft.com/office/drawing/2014/main" id="{15C761B4-888B-A71E-B1F6-6B83251867B8}"/>
              </a:ext>
            </a:extLst>
          </p:cNvPr>
          <p:cNvSpPr>
            <a:spLocks noGrp="1"/>
          </p:cNvSpPr>
          <p:nvPr>
            <p:ph type="ftr" sz="quarter" idx="11"/>
          </p:nvPr>
        </p:nvSpPr>
        <p:spPr>
          <a:xfrm>
            <a:off x="-420130" y="6546199"/>
            <a:ext cx="12612130" cy="365125"/>
          </a:xfrm>
        </p:spPr>
        <p:txBody>
          <a:bodyPr/>
          <a:lstStyle/>
          <a:p>
            <a:r>
              <a:rPr lang="en-US" sz="1100">
                <a:solidFill>
                  <a:schemeClr val="bg2"/>
                </a:solidFill>
              </a:rPr>
              <a:t>©2024 Iowa Association of Christian Schools Foundation, This information is adopted and/or derived from work done by the Iowa Association of Christian Schools Foundation, www.iowachristianschools.org.</a:t>
            </a:r>
          </a:p>
        </p:txBody>
      </p:sp>
      <p:pic>
        <p:nvPicPr>
          <p:cNvPr id="3" name="Picture 2" descr="A blue and black logo&#10;&#10;AI-generated content may be incorrect.">
            <a:extLst>
              <a:ext uri="{FF2B5EF4-FFF2-40B4-BE49-F238E27FC236}">
                <a16:creationId xmlns:a16="http://schemas.microsoft.com/office/drawing/2014/main" id="{918B834B-8BA5-20DA-969B-7B486D8B1D15}"/>
              </a:ext>
            </a:extLst>
          </p:cNvPr>
          <p:cNvPicPr>
            <a:picLocks noChangeAspect="1"/>
          </p:cNvPicPr>
          <p:nvPr/>
        </p:nvPicPr>
        <p:blipFill>
          <a:blip r:embed="rId4"/>
          <a:stretch>
            <a:fillRect/>
          </a:stretch>
        </p:blipFill>
        <p:spPr>
          <a:xfrm>
            <a:off x="278798" y="5824620"/>
            <a:ext cx="1512103" cy="508867"/>
          </a:xfrm>
          <a:prstGeom prst="rect">
            <a:avLst/>
          </a:prstGeom>
        </p:spPr>
      </p:pic>
    </p:spTree>
    <p:extLst>
      <p:ext uri="{BB962C8B-B14F-4D97-AF65-F5344CB8AC3E}">
        <p14:creationId xmlns:p14="http://schemas.microsoft.com/office/powerpoint/2010/main" val="399402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A26BBC"/>
            </a:gs>
            <a:gs pos="91000">
              <a:schemeClr val="accent1">
                <a:lumMod val="45000"/>
                <a:lumOff val="55000"/>
              </a:schemeClr>
            </a:gs>
            <a:gs pos="100000">
              <a:schemeClr val="accent1">
                <a:lumMod val="45000"/>
                <a:lumOff val="55000"/>
              </a:schemeClr>
            </a:gs>
            <a:gs pos="100000">
              <a:schemeClr val="accent1">
                <a:lumMod val="30000"/>
                <a:lumOff val="70000"/>
              </a:schemeClr>
            </a:gs>
          </a:gsLst>
          <a:lin ang="0" scaled="1"/>
          <a:tileRect/>
        </a:gradFill>
        <a:effectLst/>
      </p:bgPr>
    </p:bg>
    <p:spTree>
      <p:nvGrpSpPr>
        <p:cNvPr id="1" name="">
          <a:extLst>
            <a:ext uri="{FF2B5EF4-FFF2-40B4-BE49-F238E27FC236}">
              <a16:creationId xmlns:a16="http://schemas.microsoft.com/office/drawing/2014/main" id="{BD239482-DED6-A114-3FA3-A03181DFF8AB}"/>
            </a:ext>
          </a:extLst>
        </p:cNvPr>
        <p:cNvGrpSpPr/>
        <p:nvPr/>
      </p:nvGrpSpPr>
      <p:grpSpPr>
        <a:xfrm>
          <a:off x="0" y="0"/>
          <a:ext cx="0" cy="0"/>
          <a:chOff x="0" y="0"/>
          <a:chExt cx="0" cy="0"/>
        </a:xfrm>
      </p:grpSpPr>
      <p:sp>
        <p:nvSpPr>
          <p:cNvPr id="4" name="Footer Placeholder 2">
            <a:extLst>
              <a:ext uri="{FF2B5EF4-FFF2-40B4-BE49-F238E27FC236}">
                <a16:creationId xmlns:a16="http://schemas.microsoft.com/office/drawing/2014/main" id="{9043F4AD-5638-1753-0DD4-5079B6C3F892}"/>
              </a:ext>
            </a:extLst>
          </p:cNvPr>
          <p:cNvSpPr>
            <a:spLocks noGrp="1"/>
          </p:cNvSpPr>
          <p:nvPr>
            <p:ph type="ftr" sz="quarter" idx="11"/>
          </p:nvPr>
        </p:nvSpPr>
        <p:spPr>
          <a:xfrm>
            <a:off x="488272" y="6356350"/>
            <a:ext cx="7665128" cy="365125"/>
          </a:xfrm>
        </p:spPr>
        <p:txBody>
          <a:bodyPr/>
          <a:lstStyle/>
          <a:p>
            <a:pPr algn="l"/>
            <a:r>
              <a:rPr lang="en-US" dirty="0">
                <a:solidFill>
                  <a:schemeClr val="bg1">
                    <a:lumMod val="95000"/>
                  </a:schemeClr>
                </a:solidFill>
              </a:rPr>
              <a:t>©2024 Iowa Association of Christian Schools Foundation, This information is adopted and/or derived from work done by the Iowa Association of Christian Schools Foundation, www.iowachristianschools.org.</a:t>
            </a:r>
          </a:p>
        </p:txBody>
      </p:sp>
      <p:sp>
        <p:nvSpPr>
          <p:cNvPr id="10" name="Title 1">
            <a:extLst>
              <a:ext uri="{FF2B5EF4-FFF2-40B4-BE49-F238E27FC236}">
                <a16:creationId xmlns:a16="http://schemas.microsoft.com/office/drawing/2014/main" id="{CBC56E60-2683-E9A9-D61F-1E6FE5C30000}"/>
              </a:ext>
            </a:extLst>
          </p:cNvPr>
          <p:cNvSpPr txBox="1">
            <a:spLocks/>
          </p:cNvSpPr>
          <p:nvPr/>
        </p:nvSpPr>
        <p:spPr>
          <a:xfrm>
            <a:off x="2842616" y="247207"/>
            <a:ext cx="8345720" cy="9689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sp>
        <p:nvSpPr>
          <p:cNvPr id="14" name="Content Placeholder 6">
            <a:extLst>
              <a:ext uri="{FF2B5EF4-FFF2-40B4-BE49-F238E27FC236}">
                <a16:creationId xmlns:a16="http://schemas.microsoft.com/office/drawing/2014/main" id="{13A53D3A-2165-57EE-8764-E00B29FF44A4}"/>
              </a:ext>
            </a:extLst>
          </p:cNvPr>
          <p:cNvSpPr>
            <a:spLocks noGrp="1"/>
          </p:cNvSpPr>
          <p:nvPr>
            <p:ph idx="1"/>
          </p:nvPr>
        </p:nvSpPr>
        <p:spPr>
          <a:xfrm>
            <a:off x="987552" y="1856232"/>
            <a:ext cx="10762488" cy="4037354"/>
          </a:xfrm>
          <a:noFill/>
        </p:spPr>
        <p:txBody>
          <a:bodyPr anchor="t">
            <a:normAutofit/>
          </a:bodyPr>
          <a:lstStyle/>
          <a:p>
            <a:endParaRPr lang="en-US" sz="2400" kern="100" dirty="0">
              <a:effectLst/>
              <a:ea typeface="Aptos" panose="020B0004020202020204" pitchFamily="34" charset="0"/>
              <a:cs typeface="Times New Roman" panose="02020603050405020304" pitchFamily="18" charset="0"/>
            </a:endParaRPr>
          </a:p>
          <a:p>
            <a:endParaRPr lang="en-US" sz="2400" dirty="0"/>
          </a:p>
        </p:txBody>
      </p:sp>
      <p:pic>
        <p:nvPicPr>
          <p:cNvPr id="16" name="Picture 15" descr="A logo with white text&#10;&#10;Description automatically generated">
            <a:extLst>
              <a:ext uri="{FF2B5EF4-FFF2-40B4-BE49-F238E27FC236}">
                <a16:creationId xmlns:a16="http://schemas.microsoft.com/office/drawing/2014/main" id="{E01A61B4-7E16-D025-62F4-FA85D7820A2B}"/>
              </a:ext>
            </a:extLst>
          </p:cNvPr>
          <p:cNvPicPr>
            <a:picLocks noChangeAspect="1"/>
          </p:cNvPicPr>
          <p:nvPr/>
        </p:nvPicPr>
        <p:blipFill>
          <a:blip r:embed="rId2"/>
          <a:stretch>
            <a:fillRect/>
          </a:stretch>
        </p:blipFill>
        <p:spPr>
          <a:xfrm>
            <a:off x="584836" y="574159"/>
            <a:ext cx="1769259" cy="726362"/>
          </a:xfrm>
          <a:prstGeom prst="rect">
            <a:avLst/>
          </a:prstGeom>
        </p:spPr>
      </p:pic>
      <p:sp>
        <p:nvSpPr>
          <p:cNvPr id="3" name="TextBox 2">
            <a:extLst>
              <a:ext uri="{FF2B5EF4-FFF2-40B4-BE49-F238E27FC236}">
                <a16:creationId xmlns:a16="http://schemas.microsoft.com/office/drawing/2014/main" id="{4B884472-B51C-346B-F41A-EDF60D70768F}"/>
              </a:ext>
            </a:extLst>
          </p:cNvPr>
          <p:cNvSpPr txBox="1"/>
          <p:nvPr/>
        </p:nvSpPr>
        <p:spPr>
          <a:xfrm>
            <a:off x="1130710" y="1439599"/>
            <a:ext cx="10943303" cy="4893647"/>
          </a:xfrm>
          <a:prstGeom prst="rect">
            <a:avLst/>
          </a:prstGeom>
          <a:noFill/>
        </p:spPr>
        <p:txBody>
          <a:bodyPr wrap="square">
            <a:spAutoFit/>
          </a:bodyPr>
          <a:lstStyle/>
          <a:p>
            <a:r>
              <a:rPr lang="en-US" sz="2800" dirty="0">
                <a:ea typeface="Aptos" panose="020B0004020202020204" pitchFamily="34" charset="0"/>
                <a:cs typeface="Times New Roman" panose="02020603050405020304" pitchFamily="18" charset="0"/>
              </a:rPr>
              <a:t>Independent a</a:t>
            </a:r>
            <a:r>
              <a:rPr lang="en-US" sz="2800" dirty="0">
                <a:effectLst/>
                <a:ea typeface="Aptos" panose="020B0004020202020204" pitchFamily="34" charset="0"/>
                <a:cs typeface="Times New Roman" panose="02020603050405020304" pitchFamily="18" charset="0"/>
              </a:rPr>
              <a:t>ccreditation is important to Iowa’s Christian schools.</a:t>
            </a:r>
          </a:p>
          <a:p>
            <a:pPr marL="342900" indent="-342900">
              <a:buFont typeface="Arial" panose="020B0604020202020204" pitchFamily="34" charset="0"/>
              <a:buChar char="•"/>
            </a:pPr>
            <a:endParaRPr lang="en-US" sz="2400" dirty="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US" sz="2400" dirty="0">
                <a:ea typeface="Aptos" panose="020B0004020202020204" pitchFamily="34" charset="0"/>
                <a:cs typeface="Times New Roman" panose="02020603050405020304" pitchFamily="18" charset="0"/>
              </a:rPr>
              <a:t>Independent accreditation </a:t>
            </a:r>
            <a:r>
              <a:rPr lang="en-US" sz="2400" dirty="0">
                <a:effectLst/>
                <a:ea typeface="Aptos" panose="020B0004020202020204" pitchFamily="34" charset="0"/>
                <a:cs typeface="Times New Roman" panose="02020603050405020304" pitchFamily="18" charset="0"/>
              </a:rPr>
              <a:t>allows Christian schools to choose an accrediting body that understands and respects its role and mission as a faith-based school.</a:t>
            </a:r>
          </a:p>
          <a:p>
            <a:pPr marL="342900" indent="-342900">
              <a:buFont typeface="Arial" panose="020B0604020202020204" pitchFamily="34" charset="0"/>
              <a:buChar char="•"/>
            </a:pPr>
            <a:endParaRPr lang="en-US" sz="2400" dirty="0">
              <a:effectLst/>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US" sz="2400" dirty="0">
                <a:ea typeface="Aptos" panose="020B0004020202020204" pitchFamily="34" charset="0"/>
                <a:cs typeface="Times New Roman" panose="02020603050405020304" pitchFamily="18" charset="0"/>
              </a:rPr>
              <a:t>I</a:t>
            </a:r>
            <a:r>
              <a:rPr lang="en-US" sz="2400" dirty="0">
                <a:effectLst/>
                <a:ea typeface="Aptos" panose="020B0004020202020204" pitchFamily="34" charset="0"/>
                <a:cs typeface="Times New Roman" panose="02020603050405020304" pitchFamily="18" charset="0"/>
              </a:rPr>
              <a:t>ndependent accrediting agencies are not simply compliance-based accreditation models but are founded on increasing accountability while simultaneously increasing flexibility and keeping </a:t>
            </a:r>
            <a:r>
              <a:rPr lang="en-US" sz="2400" dirty="0">
                <a:ea typeface="Aptos" panose="020B0004020202020204" pitchFamily="34" charset="0"/>
                <a:cs typeface="Times New Roman" panose="02020603050405020304" pitchFamily="18" charset="0"/>
              </a:rPr>
              <a:t>Christian </a:t>
            </a:r>
            <a:r>
              <a:rPr lang="en-US" sz="2400" dirty="0">
                <a:effectLst/>
                <a:ea typeface="Aptos" panose="020B0004020202020204" pitchFamily="34" charset="0"/>
                <a:cs typeface="Times New Roman" panose="02020603050405020304" pitchFamily="18" charset="0"/>
              </a:rPr>
              <a:t>schools accountable to </a:t>
            </a:r>
            <a:r>
              <a:rPr lang="en-US" sz="2400" dirty="0">
                <a:ea typeface="Aptos" panose="020B0004020202020204" pitchFamily="34" charset="0"/>
                <a:cs typeface="Times New Roman" panose="02020603050405020304" pitchFamily="18" charset="0"/>
              </a:rPr>
              <a:t>their</a:t>
            </a:r>
            <a:r>
              <a:rPr lang="en-US" sz="2400" dirty="0">
                <a:effectLst/>
                <a:ea typeface="Aptos" panose="020B0004020202020204" pitchFamily="34" charset="0"/>
                <a:cs typeface="Times New Roman" panose="02020603050405020304" pitchFamily="18" charset="0"/>
              </a:rPr>
              <a:t> stated mission, purpose, and goals as an education institution. </a:t>
            </a:r>
          </a:p>
          <a:p>
            <a:pPr marL="342900" indent="-342900">
              <a:buFont typeface="Arial" panose="020B0604020202020204" pitchFamily="34" charset="0"/>
              <a:buChar char="•"/>
            </a:pPr>
            <a:endParaRPr lang="en-US" sz="2400" dirty="0">
              <a:effectLst/>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US" sz="2400" dirty="0">
                <a:effectLst/>
                <a:ea typeface="Aptos" panose="020B0004020202020204" pitchFamily="34" charset="0"/>
                <a:cs typeface="Times New Roman" panose="02020603050405020304" pitchFamily="18" charset="0"/>
              </a:rPr>
              <a:t> Without exception, Christian schools accredited by CSI find the process to be extremely meaningful, impactful, and more rigorous than other options.</a:t>
            </a:r>
          </a:p>
          <a:p>
            <a:endParaRPr lang="en-US" sz="2000" dirty="0">
              <a:effectLst/>
              <a:ea typeface="Aptos" panose="020B0004020202020204" pitchFamily="34" charset="0"/>
              <a:cs typeface="Times New Roman" panose="02020603050405020304" pitchFamily="18" charset="0"/>
            </a:endParaRPr>
          </a:p>
        </p:txBody>
      </p:sp>
      <p:pic>
        <p:nvPicPr>
          <p:cNvPr id="2" name="Picture 1" descr="A blue and black logo&#10;&#10;AI-generated content may be incorrect.">
            <a:extLst>
              <a:ext uri="{FF2B5EF4-FFF2-40B4-BE49-F238E27FC236}">
                <a16:creationId xmlns:a16="http://schemas.microsoft.com/office/drawing/2014/main" id="{6908DC36-3B0E-0443-598C-968EDCFFD54F}"/>
              </a:ext>
            </a:extLst>
          </p:cNvPr>
          <p:cNvPicPr>
            <a:picLocks noChangeAspect="1"/>
          </p:cNvPicPr>
          <p:nvPr/>
        </p:nvPicPr>
        <p:blipFill>
          <a:blip r:embed="rId3"/>
          <a:stretch>
            <a:fillRect/>
          </a:stretch>
        </p:blipFill>
        <p:spPr>
          <a:xfrm>
            <a:off x="10237937" y="6053096"/>
            <a:ext cx="1512103" cy="508867"/>
          </a:xfrm>
          <a:prstGeom prst="rect">
            <a:avLst/>
          </a:prstGeom>
        </p:spPr>
      </p:pic>
      <p:sp>
        <p:nvSpPr>
          <p:cNvPr id="5" name="Title 1">
            <a:extLst>
              <a:ext uri="{FF2B5EF4-FFF2-40B4-BE49-F238E27FC236}">
                <a16:creationId xmlns:a16="http://schemas.microsoft.com/office/drawing/2014/main" id="{B7A620B9-7996-C03A-B131-9EA6E8953F8E}"/>
              </a:ext>
            </a:extLst>
          </p:cNvPr>
          <p:cNvSpPr>
            <a:spLocks noGrp="1"/>
          </p:cNvSpPr>
          <p:nvPr>
            <p:ph type="title"/>
          </p:nvPr>
        </p:nvSpPr>
        <p:spPr>
          <a:xfrm>
            <a:off x="3106993" y="386283"/>
            <a:ext cx="8345720" cy="724761"/>
          </a:xfrm>
        </p:spPr>
        <p:txBody>
          <a:bodyPr>
            <a:normAutofit/>
          </a:bodyPr>
          <a:lstStyle/>
          <a:p>
            <a:r>
              <a:rPr lang="en-US" b="1" dirty="0"/>
              <a:t>Independent Accreditation in Iowa</a:t>
            </a:r>
          </a:p>
        </p:txBody>
      </p:sp>
    </p:spTree>
    <p:extLst>
      <p:ext uri="{BB962C8B-B14F-4D97-AF65-F5344CB8AC3E}">
        <p14:creationId xmlns:p14="http://schemas.microsoft.com/office/powerpoint/2010/main" val="402936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Background pattern&#10;&#10;Description automatically generated with medium confidence">
            <a:extLst>
              <a:ext uri="{FF2B5EF4-FFF2-40B4-BE49-F238E27FC236}">
                <a16:creationId xmlns:a16="http://schemas.microsoft.com/office/drawing/2014/main" id="{03ABED27-70A2-E866-090F-F7AF573FEFF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01ADE6-2A94-E3C7-75E4-F59B09825218}"/>
              </a:ext>
            </a:extLst>
          </p:cNvPr>
          <p:cNvSpPr>
            <a:spLocks noGrp="1"/>
          </p:cNvSpPr>
          <p:nvPr>
            <p:ph type="title"/>
          </p:nvPr>
        </p:nvSpPr>
        <p:spPr>
          <a:xfrm>
            <a:off x="4408213" y="343356"/>
            <a:ext cx="7550727" cy="1648892"/>
          </a:xfrm>
        </p:spPr>
        <p:txBody>
          <a:bodyPr>
            <a:noAutofit/>
          </a:bodyPr>
          <a:lstStyle/>
          <a:p>
            <a:pPr algn="ctr"/>
            <a:r>
              <a:rPr lang="en-US" sz="4000" b="1"/>
              <a:t>We look forward to the opportunity to work with you and your school!</a:t>
            </a:r>
            <a:br>
              <a:rPr lang="en-US" sz="4000" b="1"/>
            </a:br>
            <a:endParaRPr lang="en-US" sz="4000" b="1"/>
          </a:p>
        </p:txBody>
      </p:sp>
      <p:sp>
        <p:nvSpPr>
          <p:cNvPr id="7" name="Content Placeholder 6">
            <a:extLst>
              <a:ext uri="{FF2B5EF4-FFF2-40B4-BE49-F238E27FC236}">
                <a16:creationId xmlns:a16="http://schemas.microsoft.com/office/drawing/2014/main" id="{9B40BE34-807A-2E7B-F494-C35F4114E1BB}"/>
              </a:ext>
            </a:extLst>
          </p:cNvPr>
          <p:cNvSpPr>
            <a:spLocks noGrp="1"/>
          </p:cNvSpPr>
          <p:nvPr>
            <p:ph idx="1"/>
          </p:nvPr>
        </p:nvSpPr>
        <p:spPr>
          <a:xfrm>
            <a:off x="1926453" y="2086252"/>
            <a:ext cx="10191565" cy="4270098"/>
          </a:xfrm>
        </p:spPr>
        <p:txBody>
          <a:bodyPr vert="horz" lIns="91440" tIns="45720" rIns="91440" bIns="45720" rtlCol="0" anchor="t">
            <a:normAutofit/>
          </a:bodyPr>
          <a:lstStyle/>
          <a:p>
            <a:pPr marL="0" indent="0" algn="ctr">
              <a:buNone/>
            </a:pPr>
            <a:r>
              <a:rPr lang="en-US" sz="2400" dirty="0"/>
              <a:t>Please contact Josh Bowar, IACS Outreach Director, at </a:t>
            </a:r>
          </a:p>
          <a:p>
            <a:pPr marL="0" indent="0" algn="ctr">
              <a:buNone/>
            </a:pPr>
            <a:r>
              <a:rPr lang="pl-PL" sz="2400" dirty="0">
                <a:hlinkClick r:id="rId3"/>
              </a:rPr>
              <a:t>josh@iowachristianschools.org</a:t>
            </a:r>
            <a:r>
              <a:rPr lang="en-US" sz="2400" dirty="0"/>
              <a:t>  Cell 320.979.9598</a:t>
            </a:r>
          </a:p>
          <a:p>
            <a:pPr marL="0" indent="0" algn="ctr">
              <a:buNone/>
            </a:pPr>
            <a:r>
              <a:rPr lang="en-US" sz="2400" dirty="0"/>
              <a:t>or</a:t>
            </a:r>
          </a:p>
          <a:p>
            <a:pPr marL="0" indent="0" algn="ctr">
              <a:buNone/>
            </a:pPr>
            <a:r>
              <a:rPr lang="en-US" sz="2400" dirty="0"/>
              <a:t>Sheryl Jo, CSI Director of Accreditation, at </a:t>
            </a:r>
          </a:p>
          <a:p>
            <a:pPr marL="0" indent="0" algn="ctr">
              <a:buNone/>
            </a:pPr>
            <a:r>
              <a:rPr lang="en-US" sz="2400" dirty="0">
                <a:hlinkClick r:id="rId4"/>
              </a:rPr>
              <a:t>sjo@csionlione.org</a:t>
            </a:r>
            <a:r>
              <a:rPr lang="en-US" sz="2400" dirty="0"/>
              <a:t>  Cell 616.617.4361</a:t>
            </a:r>
          </a:p>
        </p:txBody>
      </p:sp>
      <p:sp>
        <p:nvSpPr>
          <p:cNvPr id="4" name="Footer Placeholder 2">
            <a:extLst>
              <a:ext uri="{FF2B5EF4-FFF2-40B4-BE49-F238E27FC236}">
                <a16:creationId xmlns:a16="http://schemas.microsoft.com/office/drawing/2014/main" id="{480655EF-F0A2-290D-8969-A617C0141ACC}"/>
              </a:ext>
            </a:extLst>
          </p:cNvPr>
          <p:cNvSpPr>
            <a:spLocks noGrp="1"/>
          </p:cNvSpPr>
          <p:nvPr>
            <p:ph type="ftr" sz="quarter" idx="11"/>
          </p:nvPr>
        </p:nvSpPr>
        <p:spPr>
          <a:xfrm>
            <a:off x="488272" y="6356350"/>
            <a:ext cx="7665128" cy="365125"/>
          </a:xfrm>
        </p:spPr>
        <p:txBody>
          <a:bodyPr/>
          <a:lstStyle/>
          <a:p>
            <a:pPr algn="l"/>
            <a:r>
              <a:rPr lang="en-US"/>
              <a:t>©2024 Iowa Association of Christian Schools Foundation, This information is adopted and/or derived from work done by the Iowa Association of Christian Schools Foundation, www.iowachristianschools.org.</a:t>
            </a:r>
          </a:p>
        </p:txBody>
      </p:sp>
      <p:pic>
        <p:nvPicPr>
          <p:cNvPr id="6" name="Picture 5">
            <a:extLst>
              <a:ext uri="{FF2B5EF4-FFF2-40B4-BE49-F238E27FC236}">
                <a16:creationId xmlns:a16="http://schemas.microsoft.com/office/drawing/2014/main" id="{687BB214-FE25-EE19-8671-453C5FB9F01B}"/>
              </a:ext>
            </a:extLst>
          </p:cNvPr>
          <p:cNvPicPr>
            <a:picLocks noChangeAspect="1"/>
          </p:cNvPicPr>
          <p:nvPr/>
        </p:nvPicPr>
        <p:blipFill>
          <a:blip r:embed="rId5"/>
          <a:stretch>
            <a:fillRect/>
          </a:stretch>
        </p:blipFill>
        <p:spPr>
          <a:xfrm>
            <a:off x="4832870" y="4517731"/>
            <a:ext cx="1637527" cy="1637527"/>
          </a:xfrm>
          <a:prstGeom prst="rect">
            <a:avLst/>
          </a:prstGeom>
        </p:spPr>
      </p:pic>
      <p:pic>
        <p:nvPicPr>
          <p:cNvPr id="9" name="Picture 8">
            <a:extLst>
              <a:ext uri="{FF2B5EF4-FFF2-40B4-BE49-F238E27FC236}">
                <a16:creationId xmlns:a16="http://schemas.microsoft.com/office/drawing/2014/main" id="{BC79371B-5614-D736-AF10-C967992C84F2}"/>
              </a:ext>
            </a:extLst>
          </p:cNvPr>
          <p:cNvPicPr>
            <a:picLocks noChangeAspect="1"/>
          </p:cNvPicPr>
          <p:nvPr/>
        </p:nvPicPr>
        <p:blipFill>
          <a:blip r:embed="rId6"/>
          <a:stretch>
            <a:fillRect/>
          </a:stretch>
        </p:blipFill>
        <p:spPr>
          <a:xfrm>
            <a:off x="7359131" y="4452925"/>
            <a:ext cx="1648892" cy="1648892"/>
          </a:xfrm>
          <a:prstGeom prst="rect">
            <a:avLst/>
          </a:prstGeom>
        </p:spPr>
      </p:pic>
      <p:pic>
        <p:nvPicPr>
          <p:cNvPr id="3" name="Picture 2" descr="A blue and black logo&#10;&#10;AI-generated content may be incorrect.">
            <a:extLst>
              <a:ext uri="{FF2B5EF4-FFF2-40B4-BE49-F238E27FC236}">
                <a16:creationId xmlns:a16="http://schemas.microsoft.com/office/drawing/2014/main" id="{CAB19D61-7BA5-9EAB-EB7D-0A4A11680B72}"/>
              </a:ext>
            </a:extLst>
          </p:cNvPr>
          <p:cNvPicPr>
            <a:picLocks noChangeAspect="1"/>
          </p:cNvPicPr>
          <p:nvPr/>
        </p:nvPicPr>
        <p:blipFill>
          <a:blip r:embed="rId7"/>
          <a:stretch>
            <a:fillRect/>
          </a:stretch>
        </p:blipFill>
        <p:spPr>
          <a:xfrm>
            <a:off x="10333533" y="6030045"/>
            <a:ext cx="1512103" cy="508867"/>
          </a:xfrm>
          <a:prstGeom prst="rect">
            <a:avLst/>
          </a:prstGeom>
        </p:spPr>
      </p:pic>
    </p:spTree>
    <p:extLst>
      <p:ext uri="{BB962C8B-B14F-4D97-AF65-F5344CB8AC3E}">
        <p14:creationId xmlns:p14="http://schemas.microsoft.com/office/powerpoint/2010/main" val="2231072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50226847D5874EBD9FD21806597C4A" ma:contentTypeVersion="15" ma:contentTypeDescription="Create a new document." ma:contentTypeScope="" ma:versionID="22d6059e1c6f73868981c2386f4f63f3">
  <xsd:schema xmlns:xsd="http://www.w3.org/2001/XMLSchema" xmlns:xs="http://www.w3.org/2001/XMLSchema" xmlns:p="http://schemas.microsoft.com/office/2006/metadata/properties" xmlns:ns2="18b413cd-b1bc-47b3-946f-8a93e9c28297" xmlns:ns3="5f198b3f-e32d-4742-acda-5f0fce64dd92" targetNamespace="http://schemas.microsoft.com/office/2006/metadata/properties" ma:root="true" ma:fieldsID="454cfc21d0d0b540cab54c3059f23ac0" ns2:_="" ns3:_="">
    <xsd:import namespace="18b413cd-b1bc-47b3-946f-8a93e9c28297"/>
    <xsd:import namespace="5f198b3f-e32d-4742-acda-5f0fce64dd9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OCR"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413cd-b1bc-47b3-946f-8a93e9c2829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40c4da0-2f4c-47c9-9373-52f6749d1ec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198b3f-e32d-4742-acda-5f0fce64dd9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0c358e4-60b8-4aba-b189-e2f4f10bba1c}" ma:internalName="TaxCatchAll" ma:showField="CatchAllData" ma:web="5f198b3f-e32d-4742-acda-5f0fce64dd9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b413cd-b1bc-47b3-946f-8a93e9c28297">
      <Terms xmlns="http://schemas.microsoft.com/office/infopath/2007/PartnerControls"/>
    </lcf76f155ced4ddcb4097134ff3c332f>
    <TaxCatchAll xmlns="5f198b3f-e32d-4742-acda-5f0fce64dd92" xsi:nil="true"/>
  </documentManagement>
</p:properties>
</file>

<file path=customXml/itemProps1.xml><?xml version="1.0" encoding="utf-8"?>
<ds:datastoreItem xmlns:ds="http://schemas.openxmlformats.org/officeDocument/2006/customXml" ds:itemID="{BF9C9B69-0ADC-493D-800F-CA3A4B40C560}">
  <ds:schemaRefs>
    <ds:schemaRef ds:uri="http://schemas.microsoft.com/sharepoint/v3/contenttype/forms"/>
  </ds:schemaRefs>
</ds:datastoreItem>
</file>

<file path=customXml/itemProps2.xml><?xml version="1.0" encoding="utf-8"?>
<ds:datastoreItem xmlns:ds="http://schemas.openxmlformats.org/officeDocument/2006/customXml" ds:itemID="{B8095F4A-E3C6-46E6-AF17-18E53AB82BB4}">
  <ds:schemaRefs>
    <ds:schemaRef ds:uri="18b413cd-b1bc-47b3-946f-8a93e9c28297"/>
    <ds:schemaRef ds:uri="5f198b3f-e32d-4742-acda-5f0fce64dd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FEFB28-7D5E-4D2C-AD36-514C36ED452E}">
  <ds:schemaRefs>
    <ds:schemaRef ds:uri="http://schemas.microsoft.com/office/2006/metadata/properties"/>
    <ds:schemaRef ds:uri="http://schemas.microsoft.com/office/infopath/2007/PartnerControls"/>
    <ds:schemaRef ds:uri="18b413cd-b1bc-47b3-946f-8a93e9c28297"/>
    <ds:schemaRef ds:uri="5f198b3f-e32d-4742-acda-5f0fce64dd92"/>
  </ds:schemaRefs>
</ds:datastoreItem>
</file>

<file path=docProps/app.xml><?xml version="1.0" encoding="utf-8"?>
<Properties xmlns="http://schemas.openxmlformats.org/officeDocument/2006/extended-properties" xmlns:vt="http://schemas.openxmlformats.org/officeDocument/2006/docPropsVTypes">
  <TotalTime>148</TotalTime>
  <Words>907</Words>
  <Application>Microsoft Office PowerPoint</Application>
  <PresentationFormat>Widescreen</PresentationFormat>
  <Paragraphs>63</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Aptos</vt:lpstr>
      <vt:lpstr>Arial</vt:lpstr>
      <vt:lpstr>Calibri</vt:lpstr>
      <vt:lpstr>Calibri Light</vt:lpstr>
      <vt:lpstr>Helvetica Neue Light</vt:lpstr>
      <vt:lpstr>Montserrat</vt:lpstr>
      <vt:lpstr>Roboto</vt:lpstr>
      <vt:lpstr>Times New Roman</vt:lpstr>
      <vt:lpstr>Office Theme</vt:lpstr>
      <vt:lpstr>PowerPoint Presentation</vt:lpstr>
      <vt:lpstr>About Christian Schools International (CSI)</vt:lpstr>
      <vt:lpstr>About the Iowa Association of Christian Schools (IACS)</vt:lpstr>
      <vt:lpstr>The Process</vt:lpstr>
      <vt:lpstr>The Modules</vt:lpstr>
      <vt:lpstr>Independent Accreditation in Iowa</vt:lpstr>
      <vt:lpstr>We look forward to the opportunity to work with you and your school!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Terrah Quesada</dc:creator>
  <cp:lastModifiedBy>Josh Bowar</cp:lastModifiedBy>
  <cp:revision>5</cp:revision>
  <dcterms:created xsi:type="dcterms:W3CDTF">2023-04-19T01:38:43Z</dcterms:created>
  <dcterms:modified xsi:type="dcterms:W3CDTF">2025-10-08T16:13:10Z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0x0101001750226847D5874EBD9FD21806597C4A</vt:lpwstr>
  </property>
  <property fmtid="{D5CDD505-2E9C-101B-9397-08002B2CF9AE}" pid="3" name="MediaServiceImageTags">
    <vt:lpwstr/>
  </property>
</Properties>
</file>