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notesMasterIdLst>
    <p:notesMasterId r:id="rId7"/>
  </p:notesMasterIdLst>
  <p:sldSz cx="14630400" cy="8229600"/>
  <p:notesSz cx="8229600" cy="14630400"/>
  <p:embeddedFontLst>
    <p:embeddedFont>
      <p:font typeface="Poppins"/>
      <p:regular r:id="rId12"/>
    </p:embeddedFont>
    <p:embeddedFont>
      <p:font typeface="Poppins"/>
      <p:regular r:id="rId13"/>
    </p:embeddedFont>
    <p:embeddedFont>
      <p:font typeface="Poppins"/>
      <p:regular r:id="rId14"/>
    </p:embeddedFont>
    <p:embeddedFont>
      <p:font typeface="Poppins"/>
      <p:regular r:id="rId15"/>
    </p:embeddedFont>
    <p:embeddedFont>
      <p:font typeface="Roboto"/>
      <p:regular r:id="rId16"/>
    </p:embeddedFont>
    <p:embeddedFont>
      <p:font typeface="Roboto"/>
      <p:regular r:id="rId17"/>
    </p:embeddedFont>
    <p:embeddedFont>
      <p:font typeface="Roboto"/>
      <p:regular r:id="rId18"/>
    </p:embeddedFont>
    <p:embeddedFont>
      <p:font typeface="Roboto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2" Type="http://schemas.openxmlformats.org/officeDocument/2006/relationships/font" Target="fonts/font1.fntdata"/><Relationship Id="rId13" Type="http://schemas.openxmlformats.org/officeDocument/2006/relationships/font" Target="fonts/font2.fntdata"/><Relationship Id="rId14" Type="http://schemas.openxmlformats.org/officeDocument/2006/relationships/font" Target="fonts/font3.fntdata"/><Relationship Id="rId15" Type="http://schemas.openxmlformats.org/officeDocument/2006/relationships/font" Target="fonts/font4.fntdata"/><Relationship Id="rId16" Type="http://schemas.openxmlformats.org/officeDocument/2006/relationships/font" Target="fonts/font5.fntdata"/><Relationship Id="rId17" Type="http://schemas.openxmlformats.org/officeDocument/2006/relationships/font" Target="fonts/font6.fntdata"/><Relationship Id="rId18" Type="http://schemas.openxmlformats.org/officeDocument/2006/relationships/font" Target="fonts/font7.fntdata"/><Relationship Id="rId1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4A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8687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4A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8687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4A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8687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4A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8687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4A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8687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enlightium.ai" TargetMode="Externa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61295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Enlightium Academy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Empowering Christian schools through cutting-edge technology, academic excellence, and operational optimization for more than 20 years.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737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About Enlightium Academy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55094"/>
            <a:ext cx="3664744" cy="2765227"/>
          </a:xfrm>
          <a:prstGeom prst="roundRect">
            <a:avLst>
              <a:gd name="adj" fmla="val 3445"/>
            </a:avLst>
          </a:prstGeom>
          <a:solidFill>
            <a:srgbClr val="3E4141"/>
          </a:solidFill>
          <a:ln w="7620">
            <a:solidFill>
              <a:srgbClr val="575A5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889528"/>
            <a:ext cx="319587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Global Reach &amp; Impact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734276"/>
            <a:ext cx="31958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Serving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thousands of students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dozens of Christian schools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across the globe with tailored educational solutions.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655094"/>
            <a:ext cx="3664863" cy="2765227"/>
          </a:xfrm>
          <a:prstGeom prst="roundRect">
            <a:avLst>
              <a:gd name="adj" fmla="val 3445"/>
            </a:avLst>
          </a:prstGeom>
          <a:solidFill>
            <a:srgbClr val="3E4141"/>
          </a:solidFill>
          <a:ln w="7620">
            <a:solidFill>
              <a:srgbClr val="575A5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182" y="2889528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Distinctly Christian Identity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182" y="3734276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Our unwavering commitment is to a Christ-centered education, integrating faith and learning in every aspect.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647134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3E4141"/>
          </a:solidFill>
          <a:ln w="7620">
            <a:solidFill>
              <a:srgbClr val="575A5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881568"/>
            <a:ext cx="51954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Academic &amp; Operational Excellence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371987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empower schools with cutting-edge technology and proven strategies for both academic rigor and efficient operations.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4502" y="786170"/>
            <a:ext cx="6693932" cy="691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Partner School Services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74502" y="1809512"/>
            <a:ext cx="7594997" cy="2529245"/>
          </a:xfrm>
          <a:prstGeom prst="roundRect">
            <a:avLst>
              <a:gd name="adj" fmla="val 3675"/>
            </a:avLst>
          </a:prstGeom>
          <a:solidFill>
            <a:srgbClr val="3E4141"/>
          </a:solidFill>
          <a:ln w="7620">
            <a:solidFill>
              <a:srgbClr val="C1EDEE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03340" y="2038350"/>
            <a:ext cx="663773" cy="663773"/>
          </a:xfrm>
          <a:prstGeom prst="roundRect">
            <a:avLst>
              <a:gd name="adj" fmla="val 13774416"/>
            </a:avLst>
          </a:prstGeom>
          <a:solidFill>
            <a:srgbClr val="C1EDEE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2183487"/>
            <a:ext cx="298728" cy="3733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3340" y="2923342"/>
            <a:ext cx="3067407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Curriculum Guidance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1003340" y="3401735"/>
            <a:ext cx="7137321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provide a selection of biblically aligned curriculum options, inluding both print and digital, customized to meet your specific needs.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774502" y="4559975"/>
            <a:ext cx="7594997" cy="2883337"/>
          </a:xfrm>
          <a:prstGeom prst="roundRect">
            <a:avLst>
              <a:gd name="adj" fmla="val 3223"/>
            </a:avLst>
          </a:prstGeom>
          <a:solidFill>
            <a:srgbClr val="3E4141"/>
          </a:solidFill>
          <a:ln w="7620">
            <a:solidFill>
              <a:srgbClr val="C1EDEE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03340" y="4788813"/>
            <a:ext cx="663773" cy="663773"/>
          </a:xfrm>
          <a:prstGeom prst="roundRect">
            <a:avLst>
              <a:gd name="adj" fmla="val 13774416"/>
            </a:avLst>
          </a:prstGeom>
          <a:solidFill>
            <a:srgbClr val="C1EDEE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3" y="4933950"/>
            <a:ext cx="298728" cy="3733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03340" y="5673804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Teacher Services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1003340" y="6152198"/>
            <a:ext cx="7137321" cy="106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 qualified faculty that share your Christian values to support your students in their course work. Teachers can be provided to solve staffing issues or as a permanent solution.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4933" y="510421"/>
            <a:ext cx="5156359" cy="579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Affordable Excellence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134933" y="1367314"/>
            <a:ext cx="7846933" cy="1378982"/>
          </a:xfrm>
          <a:prstGeom prst="roundRect">
            <a:avLst>
              <a:gd name="adj" fmla="val 5644"/>
            </a:avLst>
          </a:prstGeom>
          <a:solidFill>
            <a:srgbClr val="3E4141"/>
          </a:solidFill>
          <a:ln w="7620">
            <a:solidFill>
              <a:srgbClr val="575A5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27815" y="1560195"/>
            <a:ext cx="2624376" cy="289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Full-time Course Load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327815" y="1960721"/>
            <a:ext cx="7461171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Offer a full grade level of courses as needed. For high school students with teacher support: </a:t>
            </a:r>
            <a:pPr algn="l" indent="0" marL="0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less than $2,500 per student per year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134933" y="2931557"/>
            <a:ext cx="7846933" cy="1378982"/>
          </a:xfrm>
          <a:prstGeom prst="roundRect">
            <a:avLst>
              <a:gd name="adj" fmla="val 5644"/>
            </a:avLst>
          </a:prstGeom>
          <a:solidFill>
            <a:srgbClr val="3E4141"/>
          </a:solidFill>
          <a:ln w="7620">
            <a:solidFill>
              <a:srgbClr val="575A5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27815" y="3124438"/>
            <a:ext cx="2316123" cy="289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Part-time Option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327815" y="3524964"/>
            <a:ext cx="7461171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Offer students specialized elective courses, upper level math, or world language for as low as </a:t>
            </a:r>
            <a:pPr algn="l" indent="0" marL="0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$333 per course per student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6134933" y="4518898"/>
            <a:ext cx="7846933" cy="1185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believe that quality Christian education should be accessible to all. Our competitive pricing models ensure that families can provide their children with an excellent, faith-based learning experience without compromising on affordability. We are committed to making a high-standard education attainable for every student.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6134933" y="5982176"/>
            <a:ext cx="7846933" cy="1737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Curriculum and instructional services can be paid with Iowa's ESA!</a:t>
            </a:r>
            <a:endParaRPr lang="en-US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18536"/>
            <a:ext cx="73599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Contact Us To Learn More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67476"/>
            <a:ext cx="6407944" cy="1367909"/>
          </a:xfrm>
          <a:prstGeom prst="roundRect">
            <a:avLst>
              <a:gd name="adj" fmla="val 10695"/>
            </a:avLst>
          </a:prstGeom>
          <a:solidFill>
            <a:srgbClr val="38687A"/>
          </a:solidFill>
          <a:ln w="30480">
            <a:solidFill>
              <a:srgbClr val="575A5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667476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9A9E9F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9247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Phone Number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415189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509-319-2288 x 2407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2667476"/>
            <a:ext cx="6408063" cy="1367909"/>
          </a:xfrm>
          <a:prstGeom prst="roundRect">
            <a:avLst>
              <a:gd name="adj" fmla="val 10695"/>
            </a:avLst>
          </a:prstGeom>
          <a:solidFill>
            <a:srgbClr val="38687A"/>
          </a:solidFill>
          <a:ln w="30480">
            <a:solidFill>
              <a:srgbClr val="575A5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8067" y="2667476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9A9E9F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29247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Email Address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777282" y="3415189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desiree@enlightium.ai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4262199"/>
            <a:ext cx="6407944" cy="1367909"/>
          </a:xfrm>
          <a:prstGeom prst="roundRect">
            <a:avLst>
              <a:gd name="adj" fmla="val 10695"/>
            </a:avLst>
          </a:prstGeom>
          <a:solidFill>
            <a:srgbClr val="38687A"/>
          </a:solidFill>
          <a:ln w="30480">
            <a:solidFill>
              <a:srgbClr val="575A5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63310" y="4262199"/>
            <a:ext cx="121920" cy="1367909"/>
          </a:xfrm>
          <a:prstGeom prst="roundRect">
            <a:avLst>
              <a:gd name="adj" fmla="val 78139"/>
            </a:avLst>
          </a:prstGeom>
          <a:solidFill>
            <a:srgbClr val="9A9E9F"/>
          </a:solidFill>
          <a:ln/>
        </p:spPr>
      </p:sp>
      <p:sp>
        <p:nvSpPr>
          <p:cNvPr id="13" name="Text 11"/>
          <p:cNvSpPr/>
          <p:nvPr/>
        </p:nvSpPr>
        <p:spPr>
          <a:xfrm>
            <a:off x="1142524" y="45194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Website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142524" y="5009912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D8D9DA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www.enlightium.ai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588525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encourage all schools interested in providing affordable, high-quality Christian education to their students to reach out. Our team is ready to assist you in exploring how our programs can benefit your community.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2025-10-08T20:56:33Z</dcterms:created>
  <dcterms:modified xsi:type="dcterms:W3CDTF">2025-10-08T20:56:33Z</dcterms:modified>
</cp:coreProperties>
</file>